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handoutMasterIdLst>
    <p:handoutMasterId r:id="rId11"/>
  </p:handout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  <p:sldId id="262" r:id="rId10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673A8-AE93-4554-BBB4-75EC034700FD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D927E-2F26-401A-9749-2CA7D7502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19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9B89-C97D-4A09-B473-8D7CBE2E0AAE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B1C-DFBF-41BB-A7E2-00EEC750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9B89-C97D-4A09-B473-8D7CBE2E0AAE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B1C-DFBF-41BB-A7E2-00EEC750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5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9B89-C97D-4A09-B473-8D7CBE2E0AAE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B1C-DFBF-41BB-A7E2-00EEC750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49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9B89-C97D-4A09-B473-8D7CBE2E0AAE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B1C-DFBF-41BB-A7E2-00EEC75037F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2208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9B89-C97D-4A09-B473-8D7CBE2E0AAE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B1C-DFBF-41BB-A7E2-00EEC750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98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9B89-C97D-4A09-B473-8D7CBE2E0AAE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B1C-DFBF-41BB-A7E2-00EEC750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31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9B89-C97D-4A09-B473-8D7CBE2E0AAE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B1C-DFBF-41BB-A7E2-00EEC750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69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9B89-C97D-4A09-B473-8D7CBE2E0AAE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B1C-DFBF-41BB-A7E2-00EEC750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39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9B89-C97D-4A09-B473-8D7CBE2E0AAE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B1C-DFBF-41BB-A7E2-00EEC750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9B89-C97D-4A09-B473-8D7CBE2E0AAE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B1C-DFBF-41BB-A7E2-00EEC750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8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9B89-C97D-4A09-B473-8D7CBE2E0AAE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B1C-DFBF-41BB-A7E2-00EEC750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9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9B89-C97D-4A09-B473-8D7CBE2E0AAE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B1C-DFBF-41BB-A7E2-00EEC750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7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9B89-C97D-4A09-B473-8D7CBE2E0AAE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B1C-DFBF-41BB-A7E2-00EEC750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03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9B89-C97D-4A09-B473-8D7CBE2E0AAE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B1C-DFBF-41BB-A7E2-00EEC750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9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9B89-C97D-4A09-B473-8D7CBE2E0AAE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B1C-DFBF-41BB-A7E2-00EEC750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1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9B89-C97D-4A09-B473-8D7CBE2E0AAE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B1C-DFBF-41BB-A7E2-00EEC750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9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9B89-C97D-4A09-B473-8D7CBE2E0AAE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0B1C-DFBF-41BB-A7E2-00EEC750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0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4729B89-C97D-4A09-B473-8D7CBE2E0AAE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80B1C-DFBF-41BB-A7E2-00EEC7503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880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Legislative Committee Process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Legislative Scholars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65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sz="4800" dirty="0" smtClean="0"/>
              <a:t>Committees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Disperse workload</a:t>
            </a:r>
          </a:p>
          <a:p>
            <a:r>
              <a:rPr lang="en-US" sz="3200" dirty="0" smtClean="0"/>
              <a:t>Allow the detailed study of bills and  development of expertise</a:t>
            </a:r>
          </a:p>
          <a:p>
            <a:r>
              <a:rPr lang="en-US" sz="3200" dirty="0" smtClean="0"/>
              <a:t>Give public the opportunity to testify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200" dirty="0" smtClean="0"/>
              <a:t>Required by the state constitution</a:t>
            </a:r>
          </a:p>
          <a:p>
            <a:r>
              <a:rPr lang="en-US" sz="3200" dirty="0" smtClean="0"/>
              <a:t>Opportunity to make changes </a:t>
            </a:r>
            <a:r>
              <a:rPr lang="en-US" sz="3200" smtClean="0"/>
              <a:t>or </a:t>
            </a:r>
            <a:r>
              <a:rPr lang="en-US" sz="3200" smtClean="0"/>
              <a:t>stop   </a:t>
            </a:r>
            <a:r>
              <a:rPr lang="en-US" sz="3200" dirty="0" smtClean="0"/>
              <a:t>legislation</a:t>
            </a:r>
            <a:endParaRPr lang="en-US" sz="3200" dirty="0" smtClean="0"/>
          </a:p>
          <a:p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20425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Committee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Work Session  </a:t>
            </a:r>
            <a:r>
              <a:rPr lang="en-US" dirty="0" smtClean="0"/>
              <a:t>--  generally devoted to learning more about an issue, hearing from experts, or hearing invited testimony </a:t>
            </a:r>
          </a:p>
          <a:p>
            <a:endParaRPr lang="en-US" dirty="0"/>
          </a:p>
          <a:p>
            <a:r>
              <a:rPr lang="en-US" b="1" dirty="0" smtClean="0"/>
              <a:t>Public Hearing  </a:t>
            </a:r>
            <a:r>
              <a:rPr lang="en-US" dirty="0" smtClean="0"/>
              <a:t>--  controlled by the chair, any interested party may sign up to testify on a bill, including</a:t>
            </a:r>
          </a:p>
          <a:p>
            <a:pPr marL="857250" lvl="2" indent="0">
              <a:buNone/>
            </a:pPr>
            <a:r>
              <a:rPr lang="en-US" dirty="0"/>
              <a:t>Public</a:t>
            </a:r>
          </a:p>
          <a:p>
            <a:pPr marL="857250" lvl="2" indent="0">
              <a:buNone/>
            </a:pPr>
            <a:r>
              <a:rPr lang="en-US" dirty="0"/>
              <a:t>Interest Groups</a:t>
            </a:r>
          </a:p>
          <a:p>
            <a:pPr marL="857250" lvl="2" indent="0">
              <a:buNone/>
            </a:pPr>
            <a:r>
              <a:rPr lang="en-US" dirty="0"/>
              <a:t>State Agencies and local governments</a:t>
            </a:r>
          </a:p>
          <a:p>
            <a:endParaRPr lang="en-US" dirty="0" smtClean="0"/>
          </a:p>
          <a:p>
            <a:r>
              <a:rPr lang="en-US" b="1" dirty="0" smtClean="0"/>
              <a:t>Executive Session  </a:t>
            </a:r>
            <a:r>
              <a:rPr lang="en-US" dirty="0" smtClean="0"/>
              <a:t>-- committee members vote on bills, public testimony is not generally allowed at this time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83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Standing Committee Issue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Standing committees are created based on issue areas that reflect the current concerns of society</a:t>
            </a:r>
          </a:p>
          <a:p>
            <a:endParaRPr lang="en-US" sz="11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Environment and ecology were not a part of a committee name prior to the 1970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6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In the 1930 through 1950s there were committees with irrigation, drainage, and ditches as part of their title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6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Names of committees often change when there is a change of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28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4237"/>
          </a:xfrm>
        </p:spPr>
        <p:txBody>
          <a:bodyPr/>
          <a:lstStyle/>
          <a:p>
            <a:r>
              <a:rPr lang="en-US" dirty="0" smtClean="0"/>
              <a:t>Current Committees 2015- 2016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103312" y="1199665"/>
            <a:ext cx="8947522" cy="576262"/>
          </a:xfrm>
        </p:spPr>
        <p:txBody>
          <a:bodyPr/>
          <a:lstStyle/>
          <a:p>
            <a:pPr algn="ctr"/>
            <a:r>
              <a:rPr lang="en-US" sz="2800" dirty="0" smtClean="0"/>
              <a:t>House of Representatives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103312" y="1995633"/>
            <a:ext cx="4396339" cy="43491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700" dirty="0" smtClean="0"/>
              <a:t>Agriculture &amp; Natural Resources</a:t>
            </a:r>
          </a:p>
          <a:p>
            <a:pPr marL="0" indent="0">
              <a:buNone/>
            </a:pPr>
            <a:r>
              <a:rPr lang="en-US" sz="1700" dirty="0" smtClean="0"/>
              <a:t>Appropriations</a:t>
            </a:r>
          </a:p>
          <a:p>
            <a:pPr marL="0" indent="0">
              <a:buNone/>
            </a:pPr>
            <a:r>
              <a:rPr lang="en-US" sz="1700" dirty="0" smtClean="0"/>
              <a:t>Business &amp; Financial Services</a:t>
            </a:r>
          </a:p>
          <a:p>
            <a:pPr marL="0" indent="0">
              <a:buNone/>
            </a:pPr>
            <a:r>
              <a:rPr lang="en-US" sz="1700" dirty="0" smtClean="0"/>
              <a:t>Capital Budget</a:t>
            </a:r>
          </a:p>
          <a:p>
            <a:pPr marL="0" indent="0">
              <a:buNone/>
            </a:pPr>
            <a:r>
              <a:rPr lang="en-US" sz="1700" dirty="0" smtClean="0"/>
              <a:t>Commerce &amp; Gaming</a:t>
            </a:r>
          </a:p>
          <a:p>
            <a:pPr marL="0" indent="0">
              <a:buNone/>
            </a:pPr>
            <a:r>
              <a:rPr lang="en-US" sz="1700" dirty="0" smtClean="0"/>
              <a:t>Community Development, Housing &amp; Tribal Affairs</a:t>
            </a:r>
          </a:p>
          <a:p>
            <a:pPr marL="0" indent="0">
              <a:buNone/>
            </a:pPr>
            <a:r>
              <a:rPr lang="en-US" sz="1700" dirty="0" smtClean="0"/>
              <a:t>Early Learning &amp; Human Services</a:t>
            </a:r>
          </a:p>
          <a:p>
            <a:pPr marL="0" indent="0">
              <a:buNone/>
            </a:pPr>
            <a:r>
              <a:rPr lang="en-US" sz="1700" dirty="0" smtClean="0"/>
              <a:t>Education</a:t>
            </a:r>
          </a:p>
          <a:p>
            <a:pPr marL="0" indent="0">
              <a:buNone/>
            </a:pPr>
            <a:r>
              <a:rPr lang="en-US" sz="1700" dirty="0" smtClean="0"/>
              <a:t>Environment</a:t>
            </a:r>
          </a:p>
          <a:p>
            <a:pPr marL="0" indent="0">
              <a:buNone/>
            </a:pPr>
            <a:r>
              <a:rPr lang="en-US" sz="1700" dirty="0" smtClean="0"/>
              <a:t>Finance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654495" y="1995633"/>
            <a:ext cx="4396339" cy="42607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General Government &amp; Information Technology</a:t>
            </a:r>
          </a:p>
          <a:p>
            <a:pPr marL="0" indent="0">
              <a:buNone/>
            </a:pPr>
            <a:r>
              <a:rPr lang="en-US" dirty="0" smtClean="0"/>
              <a:t>Health Care &amp; Wellness</a:t>
            </a:r>
          </a:p>
          <a:p>
            <a:pPr marL="0" indent="0">
              <a:buNone/>
            </a:pPr>
            <a:r>
              <a:rPr lang="en-US" dirty="0" smtClean="0"/>
              <a:t>Higher Education</a:t>
            </a:r>
          </a:p>
          <a:p>
            <a:pPr marL="0" indent="0">
              <a:buNone/>
            </a:pPr>
            <a:r>
              <a:rPr lang="en-US" dirty="0" smtClean="0"/>
              <a:t>Judiciary</a:t>
            </a:r>
          </a:p>
          <a:p>
            <a:pPr marL="0" indent="0">
              <a:buNone/>
            </a:pPr>
            <a:r>
              <a:rPr lang="en-US" dirty="0" smtClean="0"/>
              <a:t>Labor</a:t>
            </a:r>
          </a:p>
          <a:p>
            <a:pPr marL="0" indent="0">
              <a:buNone/>
            </a:pPr>
            <a:r>
              <a:rPr lang="en-US" dirty="0" smtClean="0"/>
              <a:t>Local Government</a:t>
            </a:r>
          </a:p>
          <a:p>
            <a:pPr marL="0" indent="0">
              <a:buNone/>
            </a:pPr>
            <a:r>
              <a:rPr lang="en-US" dirty="0" smtClean="0"/>
              <a:t>Public Safety</a:t>
            </a:r>
          </a:p>
          <a:p>
            <a:pPr marL="0" indent="0">
              <a:buNone/>
            </a:pPr>
            <a:r>
              <a:rPr lang="en-US" dirty="0" smtClean="0"/>
              <a:t>State Government</a:t>
            </a:r>
          </a:p>
          <a:p>
            <a:pPr marL="0" indent="0">
              <a:buNone/>
            </a:pPr>
            <a:r>
              <a:rPr lang="en-US" dirty="0" smtClean="0"/>
              <a:t>Technology &amp; Economic Development</a:t>
            </a:r>
          </a:p>
          <a:p>
            <a:pPr marL="0" indent="0">
              <a:buNone/>
            </a:pPr>
            <a:r>
              <a:rPr lang="en-US" dirty="0" smtClean="0"/>
              <a:t>Transportation</a:t>
            </a:r>
          </a:p>
          <a:p>
            <a:pPr marL="0" indent="0">
              <a:buNone/>
            </a:pPr>
            <a:r>
              <a:rPr lang="en-US" dirty="0" smtClean="0"/>
              <a:t>Rules</a:t>
            </a:r>
          </a:p>
        </p:txBody>
      </p:sp>
    </p:spTree>
    <p:extLst>
      <p:ext uri="{BB962C8B-B14F-4D97-AF65-F5344CB8AC3E}">
        <p14:creationId xmlns:p14="http://schemas.microsoft.com/office/powerpoint/2010/main" val="254951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Committees 2015-2016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1565117"/>
            <a:ext cx="8947521" cy="576262"/>
          </a:xfrm>
        </p:spPr>
        <p:txBody>
          <a:bodyPr/>
          <a:lstStyle/>
          <a:p>
            <a:pPr algn="ctr"/>
            <a:r>
              <a:rPr lang="en-US" sz="2800" dirty="0" smtClean="0"/>
              <a:t>Senate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313992"/>
            <a:ext cx="4396339" cy="3942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Accountability &amp; Reform</a:t>
            </a:r>
          </a:p>
          <a:p>
            <a:pPr marL="0" indent="0">
              <a:buNone/>
            </a:pPr>
            <a:r>
              <a:rPr lang="en-US" dirty="0" smtClean="0"/>
              <a:t>Agriculture, Water &amp; Rural Economic Development</a:t>
            </a:r>
          </a:p>
          <a:p>
            <a:pPr marL="0" indent="0">
              <a:buNone/>
            </a:pPr>
            <a:r>
              <a:rPr lang="en-US" dirty="0" smtClean="0"/>
              <a:t>Commerce &amp; Labor</a:t>
            </a:r>
          </a:p>
          <a:p>
            <a:pPr marL="0" indent="0">
              <a:buNone/>
            </a:pPr>
            <a:r>
              <a:rPr lang="en-US" dirty="0" smtClean="0"/>
              <a:t>Early Learning &amp; K-12 Education</a:t>
            </a:r>
          </a:p>
          <a:p>
            <a:pPr marL="0" indent="0">
              <a:buNone/>
            </a:pPr>
            <a:r>
              <a:rPr lang="en-US" dirty="0" smtClean="0"/>
              <a:t>Energy, Environment &amp; Telecommunications</a:t>
            </a:r>
          </a:p>
          <a:p>
            <a:pPr marL="0" indent="0">
              <a:buNone/>
            </a:pPr>
            <a:r>
              <a:rPr lang="en-US" dirty="0" smtClean="0"/>
              <a:t>Financial Institutions &amp; Insurance</a:t>
            </a:r>
          </a:p>
          <a:p>
            <a:pPr marL="0" indent="0">
              <a:buNone/>
            </a:pPr>
            <a:r>
              <a:rPr lang="en-US" dirty="0" smtClean="0"/>
              <a:t>Government operations and Security</a:t>
            </a:r>
          </a:p>
          <a:p>
            <a:pPr marL="0" indent="0">
              <a:buNone/>
            </a:pPr>
            <a:r>
              <a:rPr lang="en-US" dirty="0" smtClean="0"/>
              <a:t>Health Care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313992"/>
            <a:ext cx="4396339" cy="394234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Higher Education</a:t>
            </a:r>
          </a:p>
          <a:p>
            <a:pPr marL="0" indent="0">
              <a:buNone/>
            </a:pPr>
            <a:r>
              <a:rPr lang="en-US" dirty="0" smtClean="0"/>
              <a:t>Human Services, Mental Health &amp; Housing</a:t>
            </a:r>
          </a:p>
          <a:p>
            <a:pPr marL="0" indent="0">
              <a:buNone/>
            </a:pPr>
            <a:r>
              <a:rPr lang="en-US" dirty="0" smtClean="0"/>
              <a:t>Law and Justice</a:t>
            </a:r>
          </a:p>
          <a:p>
            <a:pPr marL="0" indent="0">
              <a:buNone/>
            </a:pPr>
            <a:r>
              <a:rPr lang="en-US" dirty="0" smtClean="0"/>
              <a:t>Natural Resources &amp; </a:t>
            </a:r>
            <a:r>
              <a:rPr lang="en-US" dirty="0" smtClean="0"/>
              <a:t>Parks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Trade &amp; Economic Development</a:t>
            </a:r>
          </a:p>
          <a:p>
            <a:pPr marL="0" indent="0">
              <a:buNone/>
            </a:pPr>
            <a:r>
              <a:rPr lang="en-US" dirty="0" smtClean="0"/>
              <a:t>Transportation</a:t>
            </a:r>
          </a:p>
          <a:p>
            <a:pPr marL="0" indent="0">
              <a:buNone/>
            </a:pPr>
            <a:r>
              <a:rPr lang="en-US" dirty="0" smtClean="0"/>
              <a:t>Ways &amp; Means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69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551" y="542730"/>
            <a:ext cx="8597061" cy="1127449"/>
          </a:xfrm>
        </p:spPr>
        <p:txBody>
          <a:bodyPr/>
          <a:lstStyle/>
          <a:p>
            <a:r>
              <a:rPr lang="en-US" sz="4200" dirty="0" smtClean="0"/>
              <a:t>Joint Committees</a:t>
            </a:r>
            <a:br>
              <a:rPr lang="en-US" sz="4200" dirty="0" smtClean="0"/>
            </a:br>
            <a:r>
              <a:rPr lang="en-US" sz="2000" i="1" dirty="0" smtClean="0"/>
              <a:t>Task Forces, Joint Select, Advisory Committee, Work Group </a:t>
            </a:r>
            <a:endParaRPr lang="en-US" sz="2000" i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62464" y="1670178"/>
            <a:ext cx="5738327" cy="4349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 smtClean="0"/>
              <a:t>Aging &amp; Disability</a:t>
            </a:r>
          </a:p>
          <a:p>
            <a:pPr marL="0" indent="0">
              <a:buNone/>
            </a:pPr>
            <a:r>
              <a:rPr lang="en-US" sz="2200" dirty="0" smtClean="0"/>
              <a:t>Health Reform Implementation </a:t>
            </a:r>
          </a:p>
          <a:p>
            <a:pPr marL="0" indent="0">
              <a:buNone/>
            </a:pPr>
            <a:r>
              <a:rPr lang="en-US" sz="2200" dirty="0" smtClean="0"/>
              <a:t>Junior Taxing Districts</a:t>
            </a:r>
          </a:p>
          <a:p>
            <a:pPr marL="0" indent="0">
              <a:buNone/>
            </a:pPr>
            <a:r>
              <a:rPr lang="en-US" sz="2200" dirty="0" smtClean="0"/>
              <a:t>Advanced Tuition Payment</a:t>
            </a:r>
          </a:p>
          <a:p>
            <a:pPr marL="0" indent="0">
              <a:buNone/>
            </a:pPr>
            <a:r>
              <a:rPr lang="en-US" sz="2200" dirty="0" smtClean="0"/>
              <a:t>Local Financing Options for King County</a:t>
            </a:r>
          </a:p>
          <a:p>
            <a:pPr marL="0" indent="0">
              <a:buNone/>
            </a:pPr>
            <a:r>
              <a:rPr lang="en-US" sz="2200" dirty="0" smtClean="0"/>
              <a:t>Adult Behavioral Health System Task Force</a:t>
            </a:r>
          </a:p>
          <a:p>
            <a:pPr marL="0" indent="0">
              <a:buNone/>
            </a:pPr>
            <a:r>
              <a:rPr lang="en-US" sz="2200" dirty="0" smtClean="0"/>
              <a:t>Pension Funding Council</a:t>
            </a:r>
          </a:p>
          <a:p>
            <a:pPr marL="0" indent="0">
              <a:buNone/>
            </a:pPr>
            <a:r>
              <a:rPr lang="en-US" sz="2200" dirty="0" smtClean="0"/>
              <a:t>Infrastructure Financing </a:t>
            </a:r>
          </a:p>
          <a:p>
            <a:pPr marL="0" indent="0">
              <a:buNone/>
            </a:pPr>
            <a:r>
              <a:rPr lang="en-US" sz="2200" dirty="0" smtClean="0"/>
              <a:t>Gang Related Crime Evaluation</a:t>
            </a:r>
            <a:endParaRPr lang="en-US" sz="2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1154954" y="1996751"/>
            <a:ext cx="3286418" cy="4028128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Formed by legislation to study and/or monitor an issue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Members from House, Senate, Agencies, Stakeholders, and Citizens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Meet outside of Session to study the issue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File a report of findings and/or recommendations which can be used for developing future legislation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8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1864567"/>
          </a:xfrm>
        </p:spPr>
        <p:txBody>
          <a:bodyPr/>
          <a:lstStyle/>
          <a:p>
            <a:pPr algn="ctr"/>
            <a:r>
              <a:rPr lang="en-US" dirty="0" smtClean="0"/>
              <a:t>Rules Committee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54955" y="4161452"/>
            <a:ext cx="8825658" cy="2155371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They don’t make any rules</a:t>
            </a:r>
          </a:p>
          <a:p>
            <a:endParaRPr lang="en-US" sz="500" b="1" dirty="0" smtClean="0"/>
          </a:p>
          <a:p>
            <a:r>
              <a:rPr lang="en-US" b="1" dirty="0" smtClean="0"/>
              <a:t>Everyone wants to be on it</a:t>
            </a:r>
          </a:p>
          <a:p>
            <a:endParaRPr lang="en-US" sz="500" b="1" dirty="0" smtClean="0"/>
          </a:p>
          <a:p>
            <a:r>
              <a:rPr lang="en-US" b="1" dirty="0" smtClean="0"/>
              <a:t>No chairs or vice chairs allowed</a:t>
            </a:r>
          </a:p>
          <a:p>
            <a:endParaRPr lang="en-US" sz="400" b="1" dirty="0" smtClean="0"/>
          </a:p>
          <a:p>
            <a:r>
              <a:rPr lang="en-US" b="1" dirty="0" smtClean="0"/>
              <a:t>No public testimony or debate</a:t>
            </a:r>
          </a:p>
          <a:p>
            <a:endParaRPr lang="en-US" sz="400" b="1" dirty="0" smtClean="0"/>
          </a:p>
          <a:p>
            <a:r>
              <a:rPr lang="en-US" b="1" dirty="0" smtClean="0"/>
              <a:t>It’s kind of boring to watch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0020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Committee </a:t>
            </a:r>
            <a:br>
              <a:rPr lang="en-US" dirty="0" smtClean="0"/>
            </a:br>
            <a:r>
              <a:rPr lang="en-US" dirty="0" smtClean="0"/>
              <a:t>on </a:t>
            </a:r>
            <a:br>
              <a:rPr lang="en-US" dirty="0" smtClean="0"/>
            </a:br>
            <a:r>
              <a:rPr lang="en-US" dirty="0" smtClean="0"/>
              <a:t>Committees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54955" y="5001315"/>
            <a:ext cx="8825658" cy="861420"/>
          </a:xfrm>
        </p:spPr>
        <p:txBody>
          <a:bodyPr anchor="ctr"/>
          <a:lstStyle/>
          <a:p>
            <a:r>
              <a:rPr lang="en-US" dirty="0" smtClean="0"/>
              <a:t>I swear there really is one and it wields a lot of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18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8DC885B162E548B3F450298697FD19" ma:contentTypeVersion="1" ma:contentTypeDescription="Create a new document." ma:contentTypeScope="" ma:versionID="c92fad9efc2da8a439d9b2e3935b6c8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418910A-48FB-4935-8595-1C1DB23C6AF3}"/>
</file>

<file path=customXml/itemProps2.xml><?xml version="1.0" encoding="utf-8"?>
<ds:datastoreItem xmlns:ds="http://schemas.openxmlformats.org/officeDocument/2006/customXml" ds:itemID="{C08A0EBE-4C23-4A1E-86AB-2C05CF41DD2A}"/>
</file>

<file path=customXml/itemProps3.xml><?xml version="1.0" encoding="utf-8"?>
<ds:datastoreItem xmlns:ds="http://schemas.openxmlformats.org/officeDocument/2006/customXml" ds:itemID="{6124F9F3-8581-43FF-A519-89FB451F477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422</Words>
  <Application>Microsoft Office PowerPoint</Application>
  <PresentationFormat>Widescreen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Wingdings 3</vt:lpstr>
      <vt:lpstr>Ion</vt:lpstr>
      <vt:lpstr>The Legislative Committee Process</vt:lpstr>
      <vt:lpstr>Why Committees?</vt:lpstr>
      <vt:lpstr>Types of Committee Meetings</vt:lpstr>
      <vt:lpstr>Standing Committee Issue Areas</vt:lpstr>
      <vt:lpstr>Current Committees 2015- 2016</vt:lpstr>
      <vt:lpstr>Current Committees 2015-2016</vt:lpstr>
      <vt:lpstr>Joint Committees Task Forces, Joint Select, Advisory Committee, Work Group </vt:lpstr>
      <vt:lpstr>Rules Committee</vt:lpstr>
      <vt:lpstr>Committee  on  Committees</vt:lpstr>
    </vt:vector>
  </TitlesOfParts>
  <Company>Washington State Legislature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Legislative Committee Process</dc:title>
  <dc:creator>Rehwaldt, Paula</dc:creator>
  <cp:lastModifiedBy>Rehwaldt, Paula</cp:lastModifiedBy>
  <cp:revision>15</cp:revision>
  <cp:lastPrinted>2015-07-12T17:20:15Z</cp:lastPrinted>
  <dcterms:created xsi:type="dcterms:W3CDTF">2015-07-11T16:44:37Z</dcterms:created>
  <dcterms:modified xsi:type="dcterms:W3CDTF">2015-07-12T17:39:58Z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0x010100358DC885B162E548B3F450298697FD19</vt:lpwstr>
  </property>
</Properties>
</file>