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 Id="rId5"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98" r:id="rId2"/>
    <p:sldId id="299" r:id="rId3"/>
    <p:sldId id="297" r:id="rId4"/>
    <p:sldId id="295" r:id="rId5"/>
    <p:sldId id="296" r:id="rId6"/>
    <p:sldId id="300" r:id="rId7"/>
    <p:sldId id="283" r:id="rId8"/>
    <p:sldId id="281" r:id="rId9"/>
    <p:sldId id="282" r:id="rId10"/>
    <p:sldId id="285" r:id="rId11"/>
    <p:sldId id="286" r:id="rId12"/>
    <p:sldId id="287" r:id="rId13"/>
    <p:sldId id="288" r:id="rId14"/>
    <p:sldId id="292" r:id="rId15"/>
    <p:sldId id="290" r:id="rId16"/>
    <p:sldId id="293" r:id="rId17"/>
    <p:sldId id="30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0000"/>
    <a:srgbClr val="72951A"/>
    <a:srgbClr val="99A6AE"/>
    <a:srgbClr val="FA6E96"/>
    <a:srgbClr val="FCAA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horzBarState="maximized">
    <p:restoredLeft sz="15643" autoAdjust="0"/>
    <p:restoredTop sz="99791" autoAdjust="0"/>
  </p:normalViewPr>
  <p:slideViewPr>
    <p:cSldViewPr>
      <p:cViewPr>
        <p:scale>
          <a:sx n="100" d="100"/>
          <a:sy n="100" d="100"/>
        </p:scale>
        <p:origin x="-240" y="-24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1" d="100"/>
          <a:sy n="81" d="100"/>
        </p:scale>
        <p:origin x="-1974" y="-78"/>
      </p:cViewPr>
      <p:guideLst>
        <p:guide orient="horz" pos="2880"/>
        <p:guide pos="2160"/>
      </p:guideLst>
    </p:cSldViewPr>
  </p:notesViewPr>
  <p:gridSpacing cx="76200" cy="76200"/>
</p:viewPr>
</file>

<file path=ppt/_rels/presentation.xml.rels><?xml version="1.0" encoding="UTF-8"?>

<Relationships xmlns="http://schemas.openxmlformats.org/package/2006/relationships">
  <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slide" Target="slides/slide13.xml"/>
  <Relationship Id="rId15" Type="http://schemas.openxmlformats.org/officeDocument/2006/relationships/slide" Target="slides/slide14.xml"/>
  <Relationship Id="rId16" Type="http://schemas.openxmlformats.org/officeDocument/2006/relationships/slide" Target="slides/slide15.xml"/>
  <Relationship Id="rId17" Type="http://schemas.openxmlformats.org/officeDocument/2006/relationships/slide" Target="slides/slide16.xml"/>
  <Relationship Id="rId18" Type="http://schemas.openxmlformats.org/officeDocument/2006/relationships/slide" Target="slides/slide17.xml"/>
  <Relationship Id="rId19" Type="http://schemas.openxmlformats.org/officeDocument/2006/relationships/notesMaster" Target="notesMasters/notesMaster1.xml"/>
  <Relationship Id="rId2" Type="http://schemas.openxmlformats.org/officeDocument/2006/relationships/slide" Target="slides/slide1.xml"/>
  <Relationship Id="rId20" Type="http://schemas.openxmlformats.org/officeDocument/2006/relationships/presProps" Target="presProps.xml"/>
  <Relationship Id="rId21" Type="http://schemas.openxmlformats.org/officeDocument/2006/relationships/viewProps" Target="viewProps.xml"/>
  <Relationship Id="rId22" Type="http://schemas.openxmlformats.org/officeDocument/2006/relationships/theme" Target="theme/theme1.xml"/>
  <Relationship Id="rId23" Type="http://schemas.openxmlformats.org/officeDocument/2006/relationships/tableStyles" Target="tableStyles.xml"/>
  <Relationship Id="rId24" Type="http://schemas.openxmlformats.org/officeDocument/2006/relationships/customXml" Target="/customXml/item1.xml"/>
  <Relationship Id="rId25" Type="http://schemas.openxmlformats.org/officeDocument/2006/relationships/customXml" Target="/customXml/item2.xml"/>
  <Relationship Id="rId26" Type="http://schemas.openxmlformats.org/officeDocument/2006/relationships/customXml" Target="/customXml/item3.xml"/>
  <Relationship Id="rId3" Type="http://schemas.openxmlformats.org/officeDocument/2006/relationships/slide" Target="slides/slide2.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charts/_rels/chart1.xml.rels><?xml version="1.0" encoding="UTF-8"?>

<Relationships xmlns="http://schemas.openxmlformats.org/package/2006/relationships">
  <Relationship Id="rId1" Type="http://schemas.openxmlformats.org/officeDocument/2006/relationships/package" Target="../embeddings/Microsoft_Excel_Worksheet1.xlsx"/>
</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9943019943019943E-2"/>
          <c:y val="0.22222222222222221"/>
          <c:w val="0.96581196581196582"/>
          <c:h val="0.7093431029454651"/>
        </c:manualLayout>
      </c:layout>
      <c:barChart>
        <c:barDir val="col"/>
        <c:grouping val="clustered"/>
        <c:varyColors val="0"/>
        <c:ser>
          <c:idx val="0"/>
          <c:order val="0"/>
          <c:tx>
            <c:strRef>
              <c:f>Sheet1!$B$1</c:f>
              <c:strCache>
                <c:ptCount val="1"/>
                <c:pt idx="0">
                  <c:v>House</c:v>
                </c:pt>
              </c:strCache>
            </c:strRef>
          </c:tx>
          <c:spPr>
            <a:solidFill>
              <a:schemeClr val="accent3">
                <a:lumMod val="60000"/>
                <a:lumOff val="40000"/>
              </a:schemeClr>
            </a:solidFill>
          </c:spPr>
          <c:invertIfNegative val="0"/>
          <c:dLbls>
            <c:txPr>
              <a:bodyPr/>
              <a:lstStyle/>
              <a:p>
                <a:pPr>
                  <a:defRPr b="1">
                    <a:solidFill>
                      <a:schemeClr val="bg1"/>
                    </a:solidFill>
                  </a:defRPr>
                </a:pPr>
                <a:endParaRPr lang="en-US"/>
              </a:p>
            </c:txPr>
            <c:showLegendKey val="0"/>
            <c:showVal val="1"/>
            <c:showCatName val="0"/>
            <c:showSerName val="0"/>
            <c:showPercent val="0"/>
            <c:showBubbleSize val="0"/>
            <c:showLeaderLines val="0"/>
          </c:dLbls>
          <c:cat>
            <c:strRef>
              <c:f>Sheet1!$A$2:$A$5</c:f>
              <c:strCache>
                <c:ptCount val="3"/>
                <c:pt idx="0">
                  <c:v>Bills Introduced</c:v>
                </c:pt>
                <c:pt idx="1">
                  <c:v>Bills Passed</c:v>
                </c:pt>
                <c:pt idx="2">
                  <c:v>Vetoed/Partially Veto</c:v>
                </c:pt>
              </c:strCache>
            </c:strRef>
          </c:cat>
          <c:val>
            <c:numRef>
              <c:f>Sheet1!$B$2:$B$5</c:f>
              <c:numCache>
                <c:formatCode>General</c:formatCode>
                <c:ptCount val="3"/>
                <c:pt idx="0">
                  <c:v>2155</c:v>
                </c:pt>
                <c:pt idx="1">
                  <c:v>329</c:v>
                </c:pt>
                <c:pt idx="2">
                  <c:v>14</c:v>
                </c:pt>
              </c:numCache>
            </c:numRef>
          </c:val>
        </c:ser>
        <c:ser>
          <c:idx val="1"/>
          <c:order val="1"/>
          <c:tx>
            <c:strRef>
              <c:f>Sheet1!$C$1</c:f>
              <c:strCache>
                <c:ptCount val="1"/>
                <c:pt idx="0">
                  <c:v>Senate</c:v>
                </c:pt>
              </c:strCache>
            </c:strRef>
          </c:tx>
          <c:spPr>
            <a:solidFill>
              <a:schemeClr val="tx2">
                <a:lumMod val="60000"/>
                <a:lumOff val="40000"/>
              </a:schemeClr>
            </a:solidFill>
          </c:spPr>
          <c:invertIfNegative val="0"/>
          <c:dLbls>
            <c:txPr>
              <a:bodyPr/>
              <a:lstStyle/>
              <a:p>
                <a:pPr>
                  <a:defRPr b="1">
                    <a:solidFill>
                      <a:schemeClr val="bg1"/>
                    </a:solidFill>
                  </a:defRPr>
                </a:pPr>
                <a:endParaRPr lang="en-US"/>
              </a:p>
            </c:txPr>
            <c:showLegendKey val="0"/>
            <c:showVal val="1"/>
            <c:showCatName val="0"/>
            <c:showSerName val="0"/>
            <c:showPercent val="0"/>
            <c:showBubbleSize val="0"/>
            <c:showLeaderLines val="0"/>
          </c:dLbls>
          <c:cat>
            <c:strRef>
              <c:f>Sheet1!$A$2:$A$5</c:f>
              <c:strCache>
                <c:ptCount val="3"/>
                <c:pt idx="0">
                  <c:v>Bills Introduced</c:v>
                </c:pt>
                <c:pt idx="1">
                  <c:v>Bills Passed</c:v>
                </c:pt>
                <c:pt idx="2">
                  <c:v>Vetoed/Partially Veto</c:v>
                </c:pt>
              </c:strCache>
            </c:strRef>
          </c:cat>
          <c:val>
            <c:numRef>
              <c:f>Sheet1!$C$2:$C$5</c:f>
              <c:numCache>
                <c:formatCode>General</c:formatCode>
                <c:ptCount val="3"/>
                <c:pt idx="0">
                  <c:v>1963</c:v>
                </c:pt>
                <c:pt idx="1">
                  <c:v>306</c:v>
                </c:pt>
                <c:pt idx="2">
                  <c:v>15</c:v>
                </c:pt>
              </c:numCache>
            </c:numRef>
          </c:val>
        </c:ser>
        <c:ser>
          <c:idx val="2"/>
          <c:order val="2"/>
          <c:tx>
            <c:strRef>
              <c:f>Sheet1!$D$1</c:f>
              <c:strCache>
                <c:ptCount val="1"/>
                <c:pt idx="0">
                  <c:v>Total</c:v>
                </c:pt>
              </c:strCache>
            </c:strRef>
          </c:tx>
          <c:spPr>
            <a:solidFill>
              <a:schemeClr val="accent1"/>
            </a:solidFill>
          </c:spPr>
          <c:invertIfNegative val="0"/>
          <c:dLbls>
            <c:txPr>
              <a:bodyPr/>
              <a:lstStyle/>
              <a:p>
                <a:pPr>
                  <a:defRPr b="1">
                    <a:solidFill>
                      <a:schemeClr val="bg1"/>
                    </a:solidFill>
                  </a:defRPr>
                </a:pPr>
                <a:endParaRPr lang="en-US"/>
              </a:p>
            </c:txPr>
            <c:showLegendKey val="0"/>
            <c:showVal val="1"/>
            <c:showCatName val="0"/>
            <c:showSerName val="0"/>
            <c:showPercent val="0"/>
            <c:showBubbleSize val="0"/>
            <c:showLeaderLines val="0"/>
          </c:dLbls>
          <c:cat>
            <c:strRef>
              <c:f>Sheet1!$A$2:$A$5</c:f>
              <c:strCache>
                <c:ptCount val="3"/>
                <c:pt idx="0">
                  <c:v>Bills Introduced</c:v>
                </c:pt>
                <c:pt idx="1">
                  <c:v>Bills Passed</c:v>
                </c:pt>
                <c:pt idx="2">
                  <c:v>Vetoed/Partially Veto</c:v>
                </c:pt>
              </c:strCache>
            </c:strRef>
          </c:cat>
          <c:val>
            <c:numRef>
              <c:f>Sheet1!$D$2:$D$5</c:f>
              <c:numCache>
                <c:formatCode>General</c:formatCode>
                <c:ptCount val="3"/>
                <c:pt idx="0">
                  <c:v>4118</c:v>
                </c:pt>
                <c:pt idx="1">
                  <c:v>635</c:v>
                </c:pt>
                <c:pt idx="2">
                  <c:v>29</c:v>
                </c:pt>
              </c:numCache>
            </c:numRef>
          </c:val>
        </c:ser>
        <c:dLbls>
          <c:showLegendKey val="0"/>
          <c:showVal val="1"/>
          <c:showCatName val="0"/>
          <c:showSerName val="0"/>
          <c:showPercent val="0"/>
          <c:showBubbleSize val="0"/>
        </c:dLbls>
        <c:gapWidth val="150"/>
        <c:axId val="44602112"/>
        <c:axId val="44603648"/>
      </c:barChart>
      <c:catAx>
        <c:axId val="44602112"/>
        <c:scaling>
          <c:orientation val="minMax"/>
        </c:scaling>
        <c:delete val="0"/>
        <c:axPos val="b"/>
        <c:majorTickMark val="none"/>
        <c:minorTickMark val="none"/>
        <c:tickLblPos val="nextTo"/>
        <c:txPr>
          <a:bodyPr/>
          <a:lstStyle/>
          <a:p>
            <a:pPr>
              <a:defRPr b="1">
                <a:solidFill>
                  <a:schemeClr val="bg1"/>
                </a:solidFill>
              </a:defRPr>
            </a:pPr>
            <a:endParaRPr lang="en-US"/>
          </a:p>
        </c:txPr>
        <c:crossAx val="44603648"/>
        <c:crosses val="autoZero"/>
        <c:auto val="1"/>
        <c:lblAlgn val="ctr"/>
        <c:lblOffset val="100"/>
        <c:noMultiLvlLbl val="0"/>
      </c:catAx>
      <c:valAx>
        <c:axId val="44603648"/>
        <c:scaling>
          <c:orientation val="minMax"/>
        </c:scaling>
        <c:delete val="1"/>
        <c:axPos val="l"/>
        <c:numFmt formatCode="General" sourceLinked="1"/>
        <c:majorTickMark val="none"/>
        <c:minorTickMark val="none"/>
        <c:tickLblPos val="nextTo"/>
        <c:crossAx val="44602112"/>
        <c:crosses val="autoZero"/>
        <c:crossBetween val="between"/>
      </c:valAx>
    </c:plotArea>
    <c:legend>
      <c:legendPos val="t"/>
      <c:layout>
        <c:manualLayout>
          <c:xMode val="edge"/>
          <c:yMode val="edge"/>
          <c:x val="0.61867857863920861"/>
          <c:y val="0.28943350831146109"/>
          <c:w val="0.33471386589496827"/>
          <c:h val="5.1398512685914263E-2"/>
        </c:manualLayout>
      </c:layout>
      <c:overlay val="0"/>
      <c:txPr>
        <a:bodyPr/>
        <a:lstStyle/>
        <a:p>
          <a:pPr>
            <a:defRPr b="1">
              <a:solidFill>
                <a:schemeClr val="bg1"/>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Relationships xmlns="http://schemas.openxmlformats.org/package/2006/relationships">
  <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273FDC-9A14-43B4-9482-CDF2E24085DE}" type="datetimeFigureOut">
              <a:rPr lang="en-US" smtClean="0"/>
              <a:t>8/8/2014</a:t>
            </a:fld>
            <a:endParaRPr lang="en-US"/>
          </a:p>
        </p:txBody>
      </p:sp>
      <p:sp>
        <p:nvSpPr>
          <p:cNvPr id="4" name="Slide Image Placeholder 3"/>
          <p:cNvSpPr>
            <a:spLocks noGrp="1" noRot="1" noChangeAspect="1"/>
          </p:cNvSpPr>
          <p:nvPr>
            <p:ph type="sldImg" idx="2"/>
          </p:nvPr>
        </p:nvSpPr>
        <p:spPr>
          <a:xfrm>
            <a:off x="1447800" y="685800"/>
            <a:ext cx="3962400" cy="29718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3733800"/>
            <a:ext cx="5486400" cy="4724400"/>
          </a:xfrm>
          <a:prstGeom prst="rect">
            <a:avLst/>
          </a:prstGeom>
        </p:spPr>
        <p:txBody>
          <a:bodyPr vert="horz" lIns="91440" tIns="45720" rIns="91440" bIns="45720"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67DBD8-1021-4A46-8A3E-11FFF963F1E8}" type="slidenum">
              <a:rPr lang="en-US" smtClean="0"/>
              <a:t>‹#›</a:t>
            </a:fld>
            <a:endParaRPr lang="en-US"/>
          </a:p>
        </p:txBody>
      </p:sp>
    </p:spTree>
    <p:extLst>
      <p:ext uri="{BB962C8B-B14F-4D97-AF65-F5344CB8AC3E}">
        <p14:creationId xmlns:p14="http://schemas.microsoft.com/office/powerpoint/2010/main" val="27017847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10.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xml"/>
</Relationships>

</file>

<file path=ppt/notesSlides/_rels/notesSlide1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1.xml"/>
</Relationships>

</file>

<file path=ppt/notesSlides/_rels/notesSlide1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2.xml"/>
</Relationships>

</file>

<file path=ppt/notesSlides/_rels/notesSlide1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3.xml"/>
</Relationships>

</file>

<file path=ppt/notesSlides/_rels/notesSlide1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4.xml"/>
</Relationships>

</file>

<file path=ppt/notesSlides/_rels/notesSlide1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5.xml"/>
</Relationships>

</file>

<file path=ppt/notesSlides/_rels/notesSlide1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6.xml"/>
  <Relationship Id="rId3" Type="http://schemas.openxmlformats.org/officeDocument/2006/relationships/hyperlink" TargetMode="External" Target="http://apps.leg.wa.gov/billinfo/"/>
</Relationships>

</file>

<file path=ppt/notesSlides/_rels/notesSlide1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7.xml"/>
</Relationships>

</file>

<file path=ppt/notesSlides/_rels/notesSlide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xml"/>
</Relationships>

</file>

<file path=ppt/notesSlides/_rels/notesSlide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xml"/>
</Relationships>

</file>

<file path=ppt/notesSlides/_rels/notesSlide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_rels/notesSlide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8.xml"/>
</Relationships>

</file>

<file path=ppt/notesSlides/_rels/notesSlide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67DBD8-1021-4A46-8A3E-11FFF963F1E8}" type="slidenum">
              <a:rPr lang="en-US" smtClean="0"/>
              <a:t>1</a:t>
            </a:fld>
            <a:endParaRPr lang="en-US"/>
          </a:p>
        </p:txBody>
      </p:sp>
    </p:spTree>
    <p:extLst>
      <p:ext uri="{BB962C8B-B14F-4D97-AF65-F5344CB8AC3E}">
        <p14:creationId xmlns:p14="http://schemas.microsoft.com/office/powerpoint/2010/main" val="41123213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1" dirty="0" smtClean="0"/>
              <a:t>Fiscal </a:t>
            </a:r>
            <a:r>
              <a:rPr lang="en-US" sz="1100" b="1" dirty="0" smtClean="0"/>
              <a:t>Committee</a:t>
            </a:r>
            <a:endParaRPr lang="en-US" sz="1100" b="1" dirty="0" smtClean="0"/>
          </a:p>
          <a:p>
            <a:pPr marL="171450" indent="-171450">
              <a:buFont typeface="Arial" panose="020B0604020202020204" pitchFamily="34" charset="0"/>
              <a:buChar char="•"/>
            </a:pPr>
            <a:r>
              <a:rPr lang="en-US" sz="1100" dirty="0" smtClean="0"/>
              <a:t>Any bill that would have a fiscal impact on either state or local government (requires  new spending, changes how money is spent, changes the tax code) must have a hearing by a fiscal committee.</a:t>
            </a:r>
          </a:p>
          <a:p>
            <a:pPr marL="171450" indent="-171450">
              <a:buFont typeface="Arial" panose="020B0604020202020204" pitchFamily="34" charset="0"/>
              <a:buChar char="•"/>
            </a:pPr>
            <a:r>
              <a:rPr lang="en-US" sz="1100" dirty="0" smtClean="0"/>
              <a:t>Some bills  (like the budget) are referred to fiscal committee first, while others have a hearing in a policy committee and then are referred to a fiscal committee.</a:t>
            </a:r>
          </a:p>
          <a:p>
            <a:pPr marL="171450" indent="-171450">
              <a:buFont typeface="Arial" panose="020B0604020202020204" pitchFamily="34" charset="0"/>
              <a:buChar char="•"/>
            </a:pPr>
            <a:r>
              <a:rPr lang="en-US" sz="1100" dirty="0" smtClean="0"/>
              <a:t>The committee process works exactly the same, and the bill can die in any of the same ways.</a:t>
            </a:r>
          </a:p>
          <a:p>
            <a:pPr marL="171450" indent="-171450">
              <a:buFont typeface="Arial" panose="020B0604020202020204" pitchFamily="34" charset="0"/>
              <a:buChar char="•"/>
            </a:pPr>
            <a:r>
              <a:rPr lang="en-US" sz="1100" dirty="0" smtClean="0"/>
              <a:t>Fiscal committees include:</a:t>
            </a:r>
          </a:p>
          <a:p>
            <a:pPr marL="628650" lvl="1" indent="-171450">
              <a:buFont typeface="Arial" panose="020B0604020202020204" pitchFamily="34" charset="0"/>
              <a:buChar char="•"/>
            </a:pPr>
            <a:r>
              <a:rPr lang="en-US" sz="1100" dirty="0" smtClean="0"/>
              <a:t>Senate: Ways and Means, Transportation</a:t>
            </a:r>
          </a:p>
          <a:p>
            <a:pPr marL="628650" lvl="1" indent="-171450">
              <a:buFont typeface="Arial" panose="020B0604020202020204" pitchFamily="34" charset="0"/>
              <a:buChar char="•"/>
            </a:pPr>
            <a:r>
              <a:rPr lang="en-US" sz="1100" dirty="0" smtClean="0"/>
              <a:t>House: Ways and Means, Appropriations (with subcommittees), Capital Budget, Finance, Transportation</a:t>
            </a:r>
          </a:p>
          <a:p>
            <a:endParaRPr lang="en-US" dirty="0"/>
          </a:p>
          <a:p>
            <a:r>
              <a:rPr lang="en-US" b="1" dirty="0" smtClean="0"/>
              <a:t>Committee facts:</a:t>
            </a:r>
          </a:p>
          <a:p>
            <a:pPr marL="171450" indent="-171450">
              <a:buFont typeface="Arial" panose="020B0604020202020204" pitchFamily="34" charset="0"/>
              <a:buChar char="•"/>
            </a:pPr>
            <a:r>
              <a:rPr lang="en-US" dirty="0" smtClean="0"/>
              <a:t>Committees are set by the House and Senate leadership (the majority party) at the beginning of each session, so they change from time to time.  Committee chairs and committee members are assigned by leadership as well.</a:t>
            </a:r>
          </a:p>
          <a:p>
            <a:pPr marL="171450" indent="-171450">
              <a:buFont typeface="Arial" panose="020B0604020202020204" pitchFamily="34" charset="0"/>
              <a:buChar char="•"/>
            </a:pPr>
            <a:r>
              <a:rPr lang="en-US" dirty="0" smtClean="0"/>
              <a:t>Most legislators sit on 2-4 committees.</a:t>
            </a:r>
          </a:p>
          <a:p>
            <a:endParaRPr lang="en-US" dirty="0" smtClean="0"/>
          </a:p>
          <a:p>
            <a:r>
              <a:rPr lang="en-US" b="1" i="1" dirty="0" smtClean="0"/>
              <a:t>Why have committees?</a:t>
            </a:r>
          </a:p>
          <a:p>
            <a:r>
              <a:rPr lang="en-US" i="1" dirty="0" smtClean="0"/>
              <a:t>So many bills get introduced that no legislator could thoroughly study them all.  Committees allow legislators to focus on a particular issue area in depth, and determine which bills should advance in that area.  Committees are the main way of eliminating bills from the process: most bills that die, die in committee.</a:t>
            </a:r>
          </a:p>
        </p:txBody>
      </p:sp>
      <p:sp>
        <p:nvSpPr>
          <p:cNvPr id="4" name="Slide Number Placeholder 3"/>
          <p:cNvSpPr>
            <a:spLocks noGrp="1"/>
          </p:cNvSpPr>
          <p:nvPr>
            <p:ph type="sldNum" sz="quarter" idx="10"/>
          </p:nvPr>
        </p:nvSpPr>
        <p:spPr/>
        <p:txBody>
          <a:bodyPr/>
          <a:lstStyle/>
          <a:p>
            <a:fld id="{C967DBD8-1021-4A46-8A3E-11FFF963F1E8}" type="slidenum">
              <a:rPr lang="en-US" smtClean="0"/>
              <a:t>10</a:t>
            </a:fld>
            <a:endParaRPr lang="en-US" dirty="0"/>
          </a:p>
        </p:txBody>
      </p:sp>
    </p:spTree>
    <p:extLst>
      <p:ext uri="{BB962C8B-B14F-4D97-AF65-F5344CB8AC3E}">
        <p14:creationId xmlns:p14="http://schemas.microsoft.com/office/powerpoint/2010/main" val="42340391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1" dirty="0" smtClean="0"/>
              <a:t>Step 4: Rules </a:t>
            </a:r>
            <a:r>
              <a:rPr lang="en-US" sz="1100" b="1" dirty="0" smtClean="0"/>
              <a:t>Committee</a:t>
            </a:r>
            <a:endParaRPr lang="en-US" sz="1100" b="1" dirty="0" smtClean="0"/>
          </a:p>
          <a:p>
            <a:r>
              <a:rPr lang="en-US" sz="1100" b="1" dirty="0" smtClean="0"/>
              <a:t>How it works:</a:t>
            </a:r>
          </a:p>
          <a:p>
            <a:pPr marL="171450" indent="-171450">
              <a:buFont typeface="Arial" panose="020B0604020202020204" pitchFamily="34" charset="0"/>
              <a:buChar char="•"/>
            </a:pPr>
            <a:r>
              <a:rPr lang="en-US" sz="1100" dirty="0" smtClean="0"/>
              <a:t>Rules is the powerful “gatekeeper” committee that controls which bills that pass committee will advance to be considered by the entire House or Senate. </a:t>
            </a:r>
          </a:p>
          <a:p>
            <a:pPr marL="171450" indent="-171450">
              <a:buFont typeface="Arial" panose="020B0604020202020204" pitchFamily="34" charset="0"/>
              <a:buChar char="•"/>
            </a:pPr>
            <a:r>
              <a:rPr lang="en-US" sz="1100" dirty="0" smtClean="0"/>
              <a:t>The process looks confusing because there are many ways to get through this step. </a:t>
            </a:r>
          </a:p>
          <a:p>
            <a:pPr marL="171450" indent="-171450">
              <a:buFont typeface="Arial" panose="020B0604020202020204" pitchFamily="34" charset="0"/>
              <a:buChar char="•"/>
            </a:pPr>
            <a:r>
              <a:rPr lang="en-US" sz="1100" dirty="0" smtClean="0"/>
              <a:t>The </a:t>
            </a:r>
            <a:r>
              <a:rPr lang="en-US" sz="1100" dirty="0"/>
              <a:t>Rules Committee determines which bills will be put on a “floor calendar” for consideration by the body.</a:t>
            </a:r>
          </a:p>
          <a:p>
            <a:pPr marL="628650" lvl="1" indent="-171450">
              <a:buFont typeface="Arial" panose="020B0604020202020204" pitchFamily="34" charset="0"/>
              <a:buChar char="•"/>
            </a:pPr>
            <a:r>
              <a:rPr lang="en-US" sz="1100" dirty="0"/>
              <a:t>Noncontroversial bills can go to the Suspension Calendar in the House or the Consent Calendar in the Senate (normal floor rules suspended, no debate)</a:t>
            </a:r>
          </a:p>
          <a:p>
            <a:pPr marL="628650" lvl="1" indent="-171450">
              <a:buFont typeface="Arial" panose="020B0604020202020204" pitchFamily="34" charset="0"/>
              <a:buChar char="•"/>
            </a:pPr>
            <a:r>
              <a:rPr lang="en-US" sz="1100" dirty="0"/>
              <a:t>Regular Floor Calendar is for bills that will require some debate</a:t>
            </a:r>
          </a:p>
          <a:p>
            <a:pPr marL="171450" indent="-171450">
              <a:buFont typeface="Arial" panose="020B0604020202020204" pitchFamily="34" charset="0"/>
              <a:buChar char="•"/>
            </a:pPr>
            <a:r>
              <a:rPr lang="en-US" sz="1100" dirty="0"/>
              <a:t>Bills that have been passed out of policy committees are put on the “Rules Review” sheet in the House or the “White Sheet” in the Senate.  They can stay here for a long time, get sent back here, etc. – it’s a holding space.</a:t>
            </a:r>
          </a:p>
          <a:p>
            <a:pPr marL="171450" indent="-171450">
              <a:buFont typeface="Arial" panose="020B0604020202020204" pitchFamily="34" charset="0"/>
              <a:buChar char="•"/>
            </a:pPr>
            <a:r>
              <a:rPr lang="en-US" sz="1100" dirty="0"/>
              <a:t>Each time Rules meets, each committee member can “pull” a certain number of bills from the Review/White Sheet to the Rules Consideration/Green Sheet, and from the Consideration/Green Sheet to the Floor Calendar.</a:t>
            </a:r>
          </a:p>
          <a:p>
            <a:pPr marL="171450" indent="-171450">
              <a:buFont typeface="Arial" panose="020B0604020202020204" pitchFamily="34" charset="0"/>
              <a:buChar char="•"/>
            </a:pPr>
            <a:r>
              <a:rPr lang="en-US" sz="1100" dirty="0"/>
              <a:t>Once a bill is on the Floor Calendar, it can be brought up for debate, amendment, and voting by the entire body – but this doesn’t guarantee that it will.</a:t>
            </a:r>
          </a:p>
          <a:p>
            <a:r>
              <a:rPr lang="en-US" sz="1100" b="1" dirty="0" smtClean="0"/>
              <a:t>Key Players:</a:t>
            </a:r>
          </a:p>
          <a:p>
            <a:pPr marL="228600" indent="-228600">
              <a:buAutoNum type="arabicPeriod"/>
            </a:pPr>
            <a:r>
              <a:rPr lang="en-US" sz="1100" dirty="0" smtClean="0"/>
              <a:t>Speaker of the House/Lieutenant Governor (presides)</a:t>
            </a:r>
          </a:p>
          <a:p>
            <a:pPr marL="228600" indent="-228600">
              <a:buAutoNum type="arabicPeriod"/>
            </a:pPr>
            <a:r>
              <a:rPr lang="en-US" sz="1100" dirty="0" smtClean="0"/>
              <a:t>Rules committee members (select bills to pull, vote on pulls in Senate)</a:t>
            </a:r>
          </a:p>
          <a:p>
            <a:r>
              <a:rPr lang="en-US" sz="1100" b="1" dirty="0" smtClean="0"/>
              <a:t>Can it be amended?</a:t>
            </a:r>
            <a:r>
              <a:rPr lang="en-US" sz="1100" dirty="0"/>
              <a:t> </a:t>
            </a:r>
            <a:r>
              <a:rPr lang="en-US" sz="1100" dirty="0" smtClean="0"/>
              <a:t> No.</a:t>
            </a:r>
          </a:p>
          <a:p>
            <a:r>
              <a:rPr lang="en-US" sz="1100" b="1" dirty="0" smtClean="0"/>
              <a:t>Ways to “die”:</a:t>
            </a:r>
          </a:p>
          <a:p>
            <a:pPr marL="171450" indent="-171450">
              <a:buFont typeface="Arial" panose="020B0604020202020204" pitchFamily="34" charset="0"/>
              <a:buChar char="•"/>
            </a:pPr>
            <a:r>
              <a:rPr lang="en-US" sz="1100" dirty="0"/>
              <a:t>Doesn’t get pulled to the Consideration list/Green Sheet</a:t>
            </a:r>
          </a:p>
          <a:p>
            <a:pPr marL="171450" indent="-171450">
              <a:buFont typeface="Arial" panose="020B0604020202020204" pitchFamily="34" charset="0"/>
              <a:buChar char="•"/>
            </a:pPr>
            <a:r>
              <a:rPr lang="en-US" sz="1100" dirty="0"/>
              <a:t>Doesn’t get pulled to the Floor Calendar (although leadership can sometimes bypass Rules to put a bill on the Floor Calendar)</a:t>
            </a:r>
          </a:p>
          <a:p>
            <a:pPr marL="171450" indent="-171450">
              <a:buFont typeface="Arial" panose="020B0604020202020204" pitchFamily="34" charset="0"/>
              <a:buChar char="•"/>
            </a:pPr>
            <a:r>
              <a:rPr lang="en-US" sz="1100" dirty="0"/>
              <a:t>X-filed (Senate) - Rules committee agrees it will not be sent to the floor (can come back from the X-files, though)</a:t>
            </a:r>
          </a:p>
          <a:p>
            <a:endParaRPr lang="en-US" sz="1050" b="1" dirty="0" smtClean="0"/>
          </a:p>
        </p:txBody>
      </p:sp>
      <p:sp>
        <p:nvSpPr>
          <p:cNvPr id="4" name="Slide Number Placeholder 3"/>
          <p:cNvSpPr>
            <a:spLocks noGrp="1"/>
          </p:cNvSpPr>
          <p:nvPr>
            <p:ph type="sldNum" sz="quarter" idx="10"/>
          </p:nvPr>
        </p:nvSpPr>
        <p:spPr/>
        <p:txBody>
          <a:bodyPr/>
          <a:lstStyle/>
          <a:p>
            <a:fld id="{C967DBD8-1021-4A46-8A3E-11FFF963F1E8}" type="slidenum">
              <a:rPr lang="en-US" smtClean="0"/>
              <a:t>11</a:t>
            </a:fld>
            <a:endParaRPr lang="en-US" dirty="0"/>
          </a:p>
        </p:txBody>
      </p:sp>
    </p:spTree>
    <p:extLst>
      <p:ext uri="{BB962C8B-B14F-4D97-AF65-F5344CB8AC3E}">
        <p14:creationId xmlns:p14="http://schemas.microsoft.com/office/powerpoint/2010/main" val="3192238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3733800"/>
            <a:ext cx="5486400" cy="4648200"/>
          </a:xfrm>
        </p:spPr>
        <p:txBody>
          <a:bodyPr/>
          <a:lstStyle/>
          <a:p>
            <a:r>
              <a:rPr lang="en-US" sz="1100" b="1" dirty="0" smtClean="0"/>
              <a:t>Step 5: Floor Action – Second and Third Reading and Final Passage</a:t>
            </a:r>
          </a:p>
          <a:p>
            <a:r>
              <a:rPr lang="en-US" sz="1100" b="1" dirty="0" smtClean="0"/>
              <a:t>How it works:</a:t>
            </a:r>
          </a:p>
          <a:p>
            <a:pPr marL="171450" indent="-171450">
              <a:buFont typeface="Arial" panose="020B0604020202020204" pitchFamily="34" charset="0"/>
              <a:buChar char="•"/>
            </a:pPr>
            <a:r>
              <a:rPr lang="en-US" sz="1100" dirty="0"/>
              <a:t>The first step on the floor calendar is Second Reading (this is where bills are normally placed after Rules).  </a:t>
            </a:r>
          </a:p>
          <a:p>
            <a:pPr marL="628650" lvl="1" indent="-171450">
              <a:buFont typeface="Arial" panose="020B0604020202020204" pitchFamily="34" charset="0"/>
              <a:buChar char="•"/>
            </a:pPr>
            <a:r>
              <a:rPr lang="en-US" sz="1100" dirty="0"/>
              <a:t>Ordered “engrossed”, if it was amended in committee in the house of origin (all the amendments are incorporated into the body of the bill) </a:t>
            </a:r>
          </a:p>
          <a:p>
            <a:pPr marL="628650" lvl="1" indent="-171450">
              <a:buFont typeface="Arial" panose="020B0604020202020204" pitchFamily="34" charset="0"/>
              <a:buChar char="•"/>
            </a:pPr>
            <a:r>
              <a:rPr lang="en-US" sz="1100" dirty="0"/>
              <a:t>Bill is debated with speeches from members, and can be amended on the floor.</a:t>
            </a:r>
          </a:p>
          <a:p>
            <a:pPr marL="171450" indent="-171450">
              <a:buFont typeface="Arial" panose="020B0604020202020204" pitchFamily="34" charset="0"/>
              <a:buChar char="•"/>
            </a:pPr>
            <a:r>
              <a:rPr lang="en-US" sz="1100" dirty="0"/>
              <a:t>On Third Reading, the bill is voted on for final passage.  According to the rules, there should be one day between 2</a:t>
            </a:r>
            <a:r>
              <a:rPr lang="en-US" sz="1100" baseline="30000" dirty="0"/>
              <a:t>nd</a:t>
            </a:r>
            <a:r>
              <a:rPr lang="en-US" sz="1100" dirty="0"/>
              <a:t> and 3</a:t>
            </a:r>
            <a:r>
              <a:rPr lang="en-US" sz="1100" baseline="30000" dirty="0"/>
              <a:t>rd</a:t>
            </a:r>
            <a:r>
              <a:rPr lang="en-US" sz="1100" dirty="0"/>
              <a:t> Reading, but this is commonly suspended to go directly to 3</a:t>
            </a:r>
            <a:r>
              <a:rPr lang="en-US" sz="1100" baseline="30000" dirty="0"/>
              <a:t>rd</a:t>
            </a:r>
            <a:r>
              <a:rPr lang="en-US" sz="1100" dirty="0"/>
              <a:t> Reading (bypassing a second stop in the Rules committee).</a:t>
            </a:r>
          </a:p>
          <a:p>
            <a:pPr marL="171450" indent="-171450">
              <a:buFont typeface="Arial" panose="020B0604020202020204" pitchFamily="34" charset="0"/>
              <a:buChar char="•"/>
            </a:pPr>
            <a:r>
              <a:rPr lang="en-US" sz="1100" dirty="0"/>
              <a:t>Not all bills on the Floor Calendar actually get a Second or Third Reading.  Party leadership controls what happens on the floor, and will rarely bring a bill up that does not have enough votes to pass</a:t>
            </a:r>
            <a:r>
              <a:rPr lang="en-US" sz="1100" dirty="0" smtClean="0"/>
              <a:t>.</a:t>
            </a:r>
          </a:p>
          <a:p>
            <a:r>
              <a:rPr lang="en-US" sz="1100" b="1" dirty="0" smtClean="0"/>
              <a:t>Key Players:</a:t>
            </a:r>
          </a:p>
          <a:p>
            <a:pPr marL="228600" indent="-228600">
              <a:buAutoNum type="arabicPeriod"/>
            </a:pPr>
            <a:r>
              <a:rPr lang="en-US" sz="1100" dirty="0" smtClean="0"/>
              <a:t>Majority party leadership (decides which bills to bring up for consideration)</a:t>
            </a:r>
          </a:p>
          <a:p>
            <a:pPr marL="228600" indent="-228600">
              <a:buAutoNum type="arabicPeriod"/>
            </a:pPr>
            <a:r>
              <a:rPr lang="en-US" sz="1100" dirty="0" smtClean="0"/>
              <a:t>Body members (speak on bills and amendments, offer amendments, vote)</a:t>
            </a:r>
          </a:p>
          <a:p>
            <a:r>
              <a:rPr lang="en-US" sz="1100" b="1" dirty="0" smtClean="0"/>
              <a:t>Can it be amended? </a:t>
            </a:r>
            <a:r>
              <a:rPr lang="en-US" sz="1100" dirty="0" smtClean="0"/>
              <a:t>Yes, on Second Reading.</a:t>
            </a:r>
            <a:endParaRPr lang="en-US" sz="1100" b="1" dirty="0"/>
          </a:p>
          <a:p>
            <a:r>
              <a:rPr lang="en-US" sz="1100" b="1" dirty="0" smtClean="0"/>
              <a:t>Ways to “die”:</a:t>
            </a:r>
            <a:endParaRPr lang="en-US" sz="1100" dirty="0" smtClean="0"/>
          </a:p>
          <a:p>
            <a:pPr marL="171450" indent="-171450">
              <a:buFont typeface="Arial" panose="020B0604020202020204" pitchFamily="34" charset="0"/>
              <a:buChar char="•"/>
            </a:pPr>
            <a:r>
              <a:rPr lang="en-US" sz="1100" dirty="0"/>
              <a:t>Doesn’t get </a:t>
            </a:r>
            <a:r>
              <a:rPr lang="en-US" sz="1100" dirty="0" smtClean="0"/>
              <a:t>a second or third </a:t>
            </a:r>
            <a:r>
              <a:rPr lang="en-US" sz="1100" dirty="0"/>
              <a:t>reading</a:t>
            </a:r>
          </a:p>
          <a:p>
            <a:pPr marL="171450" indent="-171450">
              <a:buFont typeface="Arial" panose="020B0604020202020204" pitchFamily="34" charset="0"/>
              <a:buChar char="•"/>
            </a:pPr>
            <a:r>
              <a:rPr lang="en-US" sz="1100" dirty="0"/>
              <a:t>Doesn’t come up for a vote</a:t>
            </a:r>
          </a:p>
          <a:p>
            <a:pPr marL="171450" indent="-171450">
              <a:buFont typeface="Arial" panose="020B0604020202020204" pitchFamily="34" charset="0"/>
              <a:buChar char="•"/>
            </a:pPr>
            <a:r>
              <a:rPr lang="en-US" sz="1100" dirty="0"/>
              <a:t>Fails to win a majority of votes for final passage</a:t>
            </a:r>
          </a:p>
          <a:p>
            <a:endParaRPr lang="en-US" sz="1100" dirty="0"/>
          </a:p>
          <a:p>
            <a:r>
              <a:rPr lang="en-US" b="1" i="1" dirty="0" smtClean="0"/>
              <a:t>There are rarely surprises on the floor.</a:t>
            </a:r>
            <a:r>
              <a:rPr lang="en-US" i="1" dirty="0" smtClean="0"/>
              <a:t> </a:t>
            </a:r>
            <a:endParaRPr lang="en-US" b="1" i="1" dirty="0" smtClean="0"/>
          </a:p>
          <a:p>
            <a:r>
              <a:rPr lang="en-US" i="1" dirty="0" smtClean="0"/>
              <a:t>The majority leadership keeps a close count of who supports a bill, and does not bring up legislation that they aren’t sure has the votes to pass (it’s rare for a bill to die by failing a floor vote).   Legislators are more likely to be persuaded to vote for or against a bill by a behind-the-scenes personal conversation than by a floor speech.  </a:t>
            </a:r>
            <a:endParaRPr lang="en-US" i="1" dirty="0"/>
          </a:p>
        </p:txBody>
      </p:sp>
      <p:sp>
        <p:nvSpPr>
          <p:cNvPr id="4" name="Slide Number Placeholder 3"/>
          <p:cNvSpPr>
            <a:spLocks noGrp="1"/>
          </p:cNvSpPr>
          <p:nvPr>
            <p:ph type="sldNum" sz="quarter" idx="10"/>
          </p:nvPr>
        </p:nvSpPr>
        <p:spPr/>
        <p:txBody>
          <a:bodyPr/>
          <a:lstStyle/>
          <a:p>
            <a:fld id="{C967DBD8-1021-4A46-8A3E-11FFF963F1E8}" type="slidenum">
              <a:rPr lang="en-US" smtClean="0"/>
              <a:t>12</a:t>
            </a:fld>
            <a:endParaRPr lang="en-US" dirty="0"/>
          </a:p>
        </p:txBody>
      </p:sp>
    </p:spTree>
    <p:extLst>
      <p:ext uri="{BB962C8B-B14F-4D97-AF65-F5344CB8AC3E}">
        <p14:creationId xmlns:p14="http://schemas.microsoft.com/office/powerpoint/2010/main" val="17656412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1" dirty="0" smtClean="0"/>
              <a:t>Step 6: Opposite </a:t>
            </a:r>
            <a:r>
              <a:rPr lang="en-US" sz="1100" b="1" dirty="0" smtClean="0"/>
              <a:t>chamber</a:t>
            </a:r>
            <a:endParaRPr lang="en-US" sz="1100" b="1" dirty="0" smtClean="0"/>
          </a:p>
          <a:p>
            <a:r>
              <a:rPr lang="en-US" sz="1100" b="1" dirty="0" smtClean="0"/>
              <a:t>How it works:</a:t>
            </a:r>
          </a:p>
          <a:p>
            <a:pPr marL="171450" indent="-171450">
              <a:buFont typeface="Arial" panose="020B0604020202020204" pitchFamily="34" charset="0"/>
              <a:buChar char="•"/>
            </a:pPr>
            <a:r>
              <a:rPr lang="en-US" sz="1100" dirty="0" smtClean="0"/>
              <a:t>Steps 2-5 are repeated in the second house, following the very same process.</a:t>
            </a:r>
          </a:p>
          <a:p>
            <a:pPr marL="171450" indent="-171450">
              <a:buFont typeface="Arial" panose="020B0604020202020204" pitchFamily="34" charset="0"/>
              <a:buChar char="•"/>
            </a:pPr>
            <a:r>
              <a:rPr lang="en-US" sz="1100" dirty="0" smtClean="0"/>
              <a:t>Bills can die or be amended by the second chamber in the same ways as they did in the chamber of origin.</a:t>
            </a:r>
          </a:p>
          <a:p>
            <a:pPr marL="171450" indent="-171450">
              <a:buFont typeface="Arial" panose="020B0604020202020204" pitchFamily="34" charset="0"/>
              <a:buChar char="•"/>
            </a:pPr>
            <a:r>
              <a:rPr lang="en-US" sz="1100" dirty="0" smtClean="0"/>
              <a:t>If a bill passes the second chamber but was amended from the bill that passed the chamber of origin, we have a problem: the very same language must be voted on by BOTH House and Senate before the bill can become law.</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967DBD8-1021-4A46-8A3E-11FFF963F1E8}" type="slidenum">
              <a:rPr lang="en-US" smtClean="0"/>
              <a:t>13</a:t>
            </a:fld>
            <a:endParaRPr lang="en-US"/>
          </a:p>
        </p:txBody>
      </p:sp>
    </p:spTree>
    <p:extLst>
      <p:ext uri="{BB962C8B-B14F-4D97-AF65-F5344CB8AC3E}">
        <p14:creationId xmlns:p14="http://schemas.microsoft.com/office/powerpoint/2010/main" val="24149131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1" dirty="0" smtClean="0"/>
              <a:t>Step 7: Negotiate, Concur, and Conference between the chambers</a:t>
            </a:r>
          </a:p>
          <a:p>
            <a:r>
              <a:rPr lang="en-US" sz="1100" b="1" dirty="0" smtClean="0"/>
              <a:t>How it works:</a:t>
            </a:r>
          </a:p>
          <a:p>
            <a:pPr marL="171450" indent="-171450">
              <a:buFont typeface="Arial" panose="020B0604020202020204" pitchFamily="34" charset="0"/>
              <a:buChar char="•"/>
            </a:pPr>
            <a:r>
              <a:rPr lang="en-US" sz="1100" dirty="0"/>
              <a:t>If a bill is amended at any point on its way through the second chamber, it must be returned to the first house for a vote because both houses must agree and vote for the exact same language.  Leadership decides which bills returned from the second house will be placed on the concurrence calendar for discussion.</a:t>
            </a:r>
          </a:p>
          <a:p>
            <a:pPr marL="171450" indent="-171450">
              <a:buFont typeface="Arial" panose="020B0604020202020204" pitchFamily="34" charset="0"/>
              <a:buChar char="•"/>
            </a:pPr>
            <a:r>
              <a:rPr lang="en-US" sz="1100" dirty="0"/>
              <a:t>The house of origin votes to concur or not concur with the second chamber’s amendments.  If they concur, the bill has passed the legislature.</a:t>
            </a:r>
          </a:p>
          <a:p>
            <a:pPr marL="171450" indent="-171450">
              <a:buFont typeface="Arial" panose="020B0604020202020204" pitchFamily="34" charset="0"/>
              <a:buChar char="•"/>
            </a:pPr>
            <a:r>
              <a:rPr lang="en-US" sz="1100" dirty="0"/>
              <a:t>If they do not concur, the first house can ask the second house to recede.  If the second house recedes from their amendments, the bill has passed the legislature.</a:t>
            </a:r>
          </a:p>
          <a:p>
            <a:pPr marL="171450" indent="-171450">
              <a:buFont typeface="Arial" panose="020B0604020202020204" pitchFamily="34" charset="0"/>
              <a:buChar char="•"/>
            </a:pPr>
            <a:r>
              <a:rPr lang="en-US" sz="1100" dirty="0"/>
              <a:t>If the houses cannot agree, either may request a conference committee.  Leadership appoints members from both houses to negotiate mutually acceptable language.  If conference committee agrees on changes, they issue them in a “conference report.” </a:t>
            </a:r>
          </a:p>
          <a:p>
            <a:pPr marL="171450" indent="-171450">
              <a:buFont typeface="Arial" panose="020B0604020202020204" pitchFamily="34" charset="0"/>
              <a:buChar char="•"/>
            </a:pPr>
            <a:r>
              <a:rPr lang="en-US" sz="1100" dirty="0"/>
              <a:t>Both houses must vote to adopt the conference report.  If they do, the bill has passed the legislature.  If it does not pass either or both houses (by vote or inaction), the bill has not passed.</a:t>
            </a:r>
          </a:p>
          <a:p>
            <a:r>
              <a:rPr lang="en-US" sz="1100" b="1" dirty="0" smtClean="0"/>
              <a:t>Key players:</a:t>
            </a:r>
          </a:p>
          <a:p>
            <a:pPr marL="228600" indent="-228600">
              <a:buAutoNum type="arabicPeriod"/>
            </a:pPr>
            <a:r>
              <a:rPr lang="en-US" sz="1100" dirty="0" smtClean="0"/>
              <a:t>Party leadership (both houses)</a:t>
            </a:r>
          </a:p>
          <a:p>
            <a:pPr marL="228600" indent="-228600">
              <a:buAutoNum type="arabicPeriod"/>
            </a:pPr>
            <a:r>
              <a:rPr lang="en-US" sz="1100" dirty="0" smtClean="0"/>
              <a:t>Conference committee members, if appointed</a:t>
            </a:r>
          </a:p>
          <a:p>
            <a:r>
              <a:rPr lang="en-US" sz="1100" b="1" dirty="0" smtClean="0"/>
              <a:t>Can it be amended?  </a:t>
            </a:r>
            <a:r>
              <a:rPr lang="en-US" sz="1100" dirty="0" smtClean="0"/>
              <a:t>One or both versions may be amended to ensure that both houses pass the same bill.</a:t>
            </a:r>
          </a:p>
          <a:p>
            <a:r>
              <a:rPr lang="en-US" sz="1100" b="1" dirty="0" smtClean="0"/>
              <a:t>Ways to “die”:</a:t>
            </a:r>
            <a:endParaRPr lang="en-US" sz="1100" dirty="0" smtClean="0"/>
          </a:p>
          <a:p>
            <a:pPr marL="171450" indent="-171450">
              <a:buFont typeface="Arial" panose="020B0604020202020204" pitchFamily="34" charset="0"/>
              <a:buChar char="•"/>
            </a:pPr>
            <a:r>
              <a:rPr lang="en-US" sz="1100" dirty="0"/>
              <a:t>First chamber doesn’t </a:t>
            </a:r>
            <a:r>
              <a:rPr lang="en-US" sz="1100" dirty="0" smtClean="0"/>
              <a:t>concur and no </a:t>
            </a:r>
            <a:r>
              <a:rPr lang="en-US" sz="1100" dirty="0"/>
              <a:t>further </a:t>
            </a:r>
            <a:r>
              <a:rPr lang="en-US" sz="1100" dirty="0" smtClean="0"/>
              <a:t>action is taken</a:t>
            </a:r>
          </a:p>
          <a:p>
            <a:pPr marL="171450" indent="-171450">
              <a:buFont typeface="Arial" panose="020B0604020202020204" pitchFamily="34" charset="0"/>
              <a:buChar char="•"/>
            </a:pPr>
            <a:r>
              <a:rPr lang="en-US" sz="1100" dirty="0" smtClean="0"/>
              <a:t>Second </a:t>
            </a:r>
            <a:r>
              <a:rPr lang="en-US" sz="1100" dirty="0"/>
              <a:t>chamber doesn’t recede when </a:t>
            </a:r>
            <a:r>
              <a:rPr lang="en-US" sz="1100" dirty="0" smtClean="0"/>
              <a:t>asked and no </a:t>
            </a:r>
            <a:r>
              <a:rPr lang="en-US" sz="1100" dirty="0"/>
              <a:t>further </a:t>
            </a:r>
            <a:r>
              <a:rPr lang="en-US" sz="1100" dirty="0" smtClean="0"/>
              <a:t>action is taken</a:t>
            </a:r>
            <a:endParaRPr lang="en-US" sz="1100" dirty="0"/>
          </a:p>
          <a:p>
            <a:pPr marL="171450" indent="-171450">
              <a:buFont typeface="Arial" panose="020B0604020202020204" pitchFamily="34" charset="0"/>
              <a:buChar char="•"/>
            </a:pPr>
            <a:r>
              <a:rPr lang="en-US" sz="1100" dirty="0"/>
              <a:t>Conference committee doesn’t come to an agreement</a:t>
            </a:r>
          </a:p>
          <a:p>
            <a:pPr marL="171450" indent="-171450">
              <a:buFont typeface="Arial" panose="020B0604020202020204" pitchFamily="34" charset="0"/>
              <a:buChar char="•"/>
            </a:pPr>
            <a:r>
              <a:rPr lang="en-US" sz="1100" dirty="0"/>
              <a:t>Either chamber doesn’t act to adopt the conference report</a:t>
            </a:r>
          </a:p>
          <a:p>
            <a:pPr marL="171450" indent="-171450">
              <a:buFont typeface="Arial" panose="020B0604020202020204" pitchFamily="34" charset="0"/>
              <a:buChar char="•"/>
            </a:pPr>
            <a:r>
              <a:rPr lang="en-US" sz="1100" dirty="0"/>
              <a:t>Either chamber votes down the conference report</a:t>
            </a:r>
          </a:p>
          <a:p>
            <a:endParaRPr lang="en-US" sz="1050" b="1" dirty="0"/>
          </a:p>
        </p:txBody>
      </p:sp>
      <p:sp>
        <p:nvSpPr>
          <p:cNvPr id="4" name="Slide Number Placeholder 3"/>
          <p:cNvSpPr>
            <a:spLocks noGrp="1"/>
          </p:cNvSpPr>
          <p:nvPr>
            <p:ph type="sldNum" sz="quarter" idx="10"/>
          </p:nvPr>
        </p:nvSpPr>
        <p:spPr/>
        <p:txBody>
          <a:bodyPr/>
          <a:lstStyle/>
          <a:p>
            <a:fld id="{C967DBD8-1021-4A46-8A3E-11FFF963F1E8}" type="slidenum">
              <a:rPr lang="en-US" smtClean="0"/>
              <a:t>14</a:t>
            </a:fld>
            <a:endParaRPr lang="en-US" dirty="0"/>
          </a:p>
        </p:txBody>
      </p:sp>
    </p:spTree>
    <p:extLst>
      <p:ext uri="{BB962C8B-B14F-4D97-AF65-F5344CB8AC3E}">
        <p14:creationId xmlns:p14="http://schemas.microsoft.com/office/powerpoint/2010/main" val="16272235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1" dirty="0" smtClean="0"/>
              <a:t>Step 8: Governor action on the passed legislation</a:t>
            </a:r>
            <a:endParaRPr lang="en-US" sz="1100" dirty="0" smtClean="0"/>
          </a:p>
          <a:p>
            <a:r>
              <a:rPr lang="en-US" sz="1100" b="1" dirty="0" smtClean="0"/>
              <a:t>How it works:</a:t>
            </a:r>
          </a:p>
          <a:p>
            <a:pPr marL="171450" indent="-171450">
              <a:buFont typeface="Arial" panose="020B0604020202020204" pitchFamily="34" charset="0"/>
              <a:buChar char="•"/>
            </a:pPr>
            <a:r>
              <a:rPr lang="en-US" sz="1100" dirty="0" smtClean="0"/>
              <a:t>Once </a:t>
            </a:r>
            <a:r>
              <a:rPr lang="en-US" sz="1100" dirty="0"/>
              <a:t>a bill has passed both houses, it goes to the Governor for signature.</a:t>
            </a:r>
          </a:p>
          <a:p>
            <a:pPr marL="171450" indent="-171450">
              <a:buFont typeface="Arial" panose="020B0604020202020204" pitchFamily="34" charset="0"/>
              <a:buChar char="•"/>
            </a:pPr>
            <a:r>
              <a:rPr lang="en-US" sz="1100" dirty="0"/>
              <a:t>The Governor has 5 days (excluding Sundays) to sign, veto, or partially veto a bill </a:t>
            </a:r>
            <a:r>
              <a:rPr lang="en-US" sz="1100" dirty="0" smtClean="0"/>
              <a:t>(he must veto an entire section, not just one word or line) passed </a:t>
            </a:r>
            <a:r>
              <a:rPr lang="en-US" sz="1100" dirty="0"/>
              <a:t>during session, and 20 days (excluding Sundays) for bills passed in the last five days of session.</a:t>
            </a:r>
          </a:p>
          <a:p>
            <a:pPr marL="171450" indent="-171450">
              <a:buFont typeface="Arial" panose="020B0604020202020204" pitchFamily="34" charset="0"/>
              <a:buChar char="•"/>
            </a:pPr>
            <a:r>
              <a:rPr lang="en-US" sz="1100" dirty="0"/>
              <a:t>The Legislature may override a veto or partial veto by a 2/3 majority vote in both houses.</a:t>
            </a:r>
          </a:p>
          <a:p>
            <a:pPr marL="171450" indent="-171450">
              <a:buFont typeface="Arial" panose="020B0604020202020204" pitchFamily="34" charset="0"/>
              <a:buChar char="•"/>
            </a:pPr>
            <a:r>
              <a:rPr lang="en-US" sz="1100" dirty="0"/>
              <a:t>If the governor does not take action, it becomes law as though it had been signed.</a:t>
            </a:r>
          </a:p>
          <a:p>
            <a:pPr marL="171450" indent="-171450">
              <a:buFont typeface="Arial" panose="020B0604020202020204" pitchFamily="34" charset="0"/>
              <a:buChar char="•"/>
            </a:pPr>
            <a:r>
              <a:rPr lang="en-US" sz="1100" dirty="0"/>
              <a:t>The bill goes to the Secretary of State, where it is assigned a session law chapter number.</a:t>
            </a:r>
          </a:p>
          <a:p>
            <a:r>
              <a:rPr lang="en-US" sz="1100" b="1" dirty="0" smtClean="0"/>
              <a:t>Key players:</a:t>
            </a:r>
          </a:p>
          <a:p>
            <a:pPr marL="228600" indent="-228600">
              <a:buAutoNum type="arabicPeriod"/>
            </a:pPr>
            <a:r>
              <a:rPr lang="en-US" sz="1100" dirty="0" smtClean="0"/>
              <a:t>Governor</a:t>
            </a:r>
          </a:p>
          <a:p>
            <a:r>
              <a:rPr lang="en-US" sz="1100" b="1" dirty="0" smtClean="0"/>
              <a:t>Can it be amended? </a:t>
            </a:r>
            <a:r>
              <a:rPr lang="en-US" sz="1100" dirty="0" smtClean="0"/>
              <a:t>No, but the Governor may change it by a partial veto.</a:t>
            </a:r>
          </a:p>
          <a:p>
            <a:r>
              <a:rPr lang="en-US" sz="1100" b="1" dirty="0" smtClean="0"/>
              <a:t>Ways to die:</a:t>
            </a:r>
          </a:p>
          <a:p>
            <a:pPr marL="171450" indent="-171450">
              <a:buFont typeface="Arial" panose="020B0604020202020204" pitchFamily="34" charset="0"/>
              <a:buChar char="•"/>
            </a:pPr>
            <a:r>
              <a:rPr lang="en-US" sz="1100" dirty="0" smtClean="0"/>
              <a:t>Vetoed (if not overridden)</a:t>
            </a:r>
            <a:endParaRPr lang="en-US" sz="1100" dirty="0"/>
          </a:p>
        </p:txBody>
      </p:sp>
      <p:sp>
        <p:nvSpPr>
          <p:cNvPr id="4" name="Slide Number Placeholder 3"/>
          <p:cNvSpPr>
            <a:spLocks noGrp="1"/>
          </p:cNvSpPr>
          <p:nvPr>
            <p:ph type="sldNum" sz="quarter" idx="10"/>
          </p:nvPr>
        </p:nvSpPr>
        <p:spPr/>
        <p:txBody>
          <a:bodyPr/>
          <a:lstStyle/>
          <a:p>
            <a:fld id="{C967DBD8-1021-4A46-8A3E-11FFF963F1E8}" type="slidenum">
              <a:rPr lang="en-US" smtClean="0"/>
              <a:t>15</a:t>
            </a:fld>
            <a:endParaRPr lang="en-US"/>
          </a:p>
        </p:txBody>
      </p:sp>
    </p:spTree>
    <p:extLst>
      <p:ext uri="{BB962C8B-B14F-4D97-AF65-F5344CB8AC3E}">
        <p14:creationId xmlns:p14="http://schemas.microsoft.com/office/powerpoint/2010/main" val="5669130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1" dirty="0" smtClean="0"/>
              <a:t>Step 9: Enrolled as law</a:t>
            </a:r>
          </a:p>
          <a:p>
            <a:r>
              <a:rPr lang="en-US" sz="1100" dirty="0" smtClean="0"/>
              <a:t>Bills </a:t>
            </a:r>
            <a:r>
              <a:rPr lang="en-US" sz="1100" dirty="0" smtClean="0"/>
              <a:t>that make it all the way through this process are sent to the Secretary of State’s Office, where they are assigned a session law chapter number.  It becomes </a:t>
            </a:r>
            <a:r>
              <a:rPr lang="en-US" sz="1100" smtClean="0"/>
              <a:t>law as part </a:t>
            </a:r>
            <a:r>
              <a:rPr lang="en-US" sz="1100" dirty="0" smtClean="0"/>
              <a:t>of the Revised Code of Washington. </a:t>
            </a:r>
          </a:p>
          <a:p>
            <a:endParaRPr lang="en-US" dirty="0"/>
          </a:p>
          <a:p>
            <a:r>
              <a:rPr lang="en-US" b="1" i="1" dirty="0" smtClean="0"/>
              <a:t>These are real bills.</a:t>
            </a:r>
            <a:endParaRPr lang="en-US" i="1" dirty="0" smtClean="0"/>
          </a:p>
          <a:p>
            <a:r>
              <a:rPr lang="en-US" i="1" dirty="0" smtClean="0"/>
              <a:t>The bill numbers used in this outline are real bills that were introduced during the 2013-2014 biennium.  Look them up on the Legislature’s </a:t>
            </a:r>
            <a:r>
              <a:rPr lang="en-US" i="1" dirty="0"/>
              <a:t>website  at </a:t>
            </a:r>
            <a:r>
              <a:rPr lang="en-US" i="1" dirty="0">
                <a:hlinkClick r:id="rId3"/>
              </a:rPr>
              <a:t>http://apps.leg.wa.gov/billinfo</a:t>
            </a:r>
            <a:r>
              <a:rPr lang="en-US" i="1" dirty="0" smtClean="0">
                <a:hlinkClick r:id="rId3"/>
              </a:rPr>
              <a:t>/</a:t>
            </a:r>
            <a:r>
              <a:rPr lang="en-US" i="1" dirty="0" smtClean="0"/>
              <a:t> to read the bill text, bill reports and testimony summaries, and see how far they made it through the process.</a:t>
            </a:r>
            <a:endParaRPr lang="en-US" i="1" dirty="0"/>
          </a:p>
        </p:txBody>
      </p:sp>
      <p:sp>
        <p:nvSpPr>
          <p:cNvPr id="4" name="Slide Number Placeholder 3"/>
          <p:cNvSpPr>
            <a:spLocks noGrp="1"/>
          </p:cNvSpPr>
          <p:nvPr>
            <p:ph type="sldNum" sz="quarter" idx="10"/>
          </p:nvPr>
        </p:nvSpPr>
        <p:spPr/>
        <p:txBody>
          <a:bodyPr/>
          <a:lstStyle/>
          <a:p>
            <a:fld id="{C967DBD8-1021-4A46-8A3E-11FFF963F1E8}" type="slidenum">
              <a:rPr lang="en-US" smtClean="0"/>
              <a:t>16</a:t>
            </a:fld>
            <a:endParaRPr lang="en-US"/>
          </a:p>
        </p:txBody>
      </p:sp>
    </p:spTree>
    <p:extLst>
      <p:ext uri="{BB962C8B-B14F-4D97-AF65-F5344CB8AC3E}">
        <p14:creationId xmlns:p14="http://schemas.microsoft.com/office/powerpoint/2010/main" val="9359194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67DBD8-1021-4A46-8A3E-11FFF963F1E8}" type="slidenum">
              <a:rPr lang="en-US" smtClean="0"/>
              <a:t>17</a:t>
            </a:fld>
            <a:endParaRPr lang="en-US"/>
          </a:p>
        </p:txBody>
      </p:sp>
    </p:spTree>
    <p:extLst>
      <p:ext uri="{BB962C8B-B14F-4D97-AF65-F5344CB8AC3E}">
        <p14:creationId xmlns:p14="http://schemas.microsoft.com/office/powerpoint/2010/main" val="27611441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67DBD8-1021-4A46-8A3E-11FFF963F1E8}" type="slidenum">
              <a:rPr lang="en-US" smtClean="0"/>
              <a:t>2</a:t>
            </a:fld>
            <a:endParaRPr lang="en-US"/>
          </a:p>
        </p:txBody>
      </p:sp>
    </p:spTree>
    <p:extLst>
      <p:ext uri="{BB962C8B-B14F-4D97-AF65-F5344CB8AC3E}">
        <p14:creationId xmlns:p14="http://schemas.microsoft.com/office/powerpoint/2010/main" val="18630112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gn="l">
              <a:buFont typeface="Arial" panose="020B0604020202020204" pitchFamily="34" charset="0"/>
              <a:buChar char="•"/>
            </a:pPr>
            <a:r>
              <a:rPr lang="en-US" dirty="0" smtClean="0"/>
              <a:t>This chart shows two years’ worth of legislative activity.  Washington State’s Legislature operates on a biennium calendar:</a:t>
            </a:r>
          </a:p>
          <a:p>
            <a:pPr marL="628650" lvl="1" indent="-171450">
              <a:buFont typeface="Arial" panose="020B0604020202020204" pitchFamily="34" charset="0"/>
              <a:buChar char="•"/>
            </a:pPr>
            <a:r>
              <a:rPr lang="en-US" dirty="0" smtClean="0"/>
              <a:t>In odd-numbered years, there is a “long session,” which meets from January-April for 105 days.</a:t>
            </a:r>
          </a:p>
          <a:p>
            <a:pPr marL="628650" lvl="1" indent="-171450">
              <a:buFont typeface="Arial" panose="020B0604020202020204" pitchFamily="34" charset="0"/>
              <a:buChar char="•"/>
            </a:pPr>
            <a:r>
              <a:rPr lang="en-US" dirty="0" smtClean="0"/>
              <a:t>In even-numbered years (which are also election years for half of the senators and every member of the House), there is a “short session,” which meets from January-March for 60 days.</a:t>
            </a:r>
          </a:p>
          <a:p>
            <a:pPr marL="628650" lvl="1" indent="-171450">
              <a:buFont typeface="Arial" panose="020B0604020202020204" pitchFamily="34" charset="0"/>
              <a:buChar char="•"/>
            </a:pPr>
            <a:r>
              <a:rPr lang="en-US" dirty="0" smtClean="0"/>
              <a:t>Bills  that have not become law by the end of the biennium are officially dead, and must start all the way over in the next biennium.</a:t>
            </a:r>
          </a:p>
          <a:p>
            <a:pPr marL="171450" indent="-171450" algn="l">
              <a:buFont typeface="Arial" panose="020B0604020202020204" pitchFamily="34" charset="0"/>
              <a:buChar char="•"/>
            </a:pPr>
            <a:r>
              <a:rPr lang="en-US" dirty="0" smtClean="0"/>
              <a:t>As the chart shows, many more bills are introduced than pass both houses to become law.</a:t>
            </a:r>
          </a:p>
          <a:p>
            <a:pPr marL="628650" lvl="1" indent="-171450">
              <a:buFont typeface="Arial" panose="020B0604020202020204" pitchFamily="34" charset="0"/>
              <a:buChar char="•"/>
            </a:pPr>
            <a:endParaRPr lang="en-US" dirty="0" smtClean="0"/>
          </a:p>
        </p:txBody>
      </p:sp>
      <p:sp>
        <p:nvSpPr>
          <p:cNvPr id="4" name="Slide Number Placeholder 3"/>
          <p:cNvSpPr>
            <a:spLocks noGrp="1"/>
          </p:cNvSpPr>
          <p:nvPr>
            <p:ph type="sldNum" sz="quarter" idx="10"/>
          </p:nvPr>
        </p:nvSpPr>
        <p:spPr/>
        <p:txBody>
          <a:bodyPr/>
          <a:lstStyle/>
          <a:p>
            <a:fld id="{ADC4BDB7-8C7A-4B5A-A695-966A1EE83123}" type="slidenum">
              <a:rPr lang="en-US" smtClean="0"/>
              <a:t>3</a:t>
            </a:fld>
            <a:endParaRPr lang="en-US" dirty="0"/>
          </a:p>
        </p:txBody>
      </p:sp>
    </p:spTree>
    <p:extLst>
      <p:ext uri="{BB962C8B-B14F-4D97-AF65-F5344CB8AC3E}">
        <p14:creationId xmlns:p14="http://schemas.microsoft.com/office/powerpoint/2010/main" val="31624433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gn="l">
              <a:buFont typeface="Arial" panose="020B0604020202020204" pitchFamily="34" charset="0"/>
              <a:buChar char="•"/>
            </a:pPr>
            <a:r>
              <a:rPr lang="en-US" dirty="0" smtClean="0"/>
              <a:t>Conclusion: the system is designed to make it fairly difficult to pass new laws.</a:t>
            </a:r>
          </a:p>
          <a:p>
            <a:pPr marL="628650" lvl="1" indent="-171450">
              <a:buFont typeface="Arial" panose="020B0604020202020204" pitchFamily="34" charset="0"/>
              <a:buChar char="•"/>
            </a:pPr>
            <a:r>
              <a:rPr lang="en-US" dirty="0" smtClean="0"/>
              <a:t>Founders were suspicious of governments that could impose laws too easily</a:t>
            </a:r>
          </a:p>
          <a:p>
            <a:pPr marL="171450" indent="-171450" algn="l">
              <a:buFont typeface="Arial" panose="020B0604020202020204" pitchFamily="34" charset="0"/>
              <a:buChar char="•"/>
            </a:pPr>
            <a:r>
              <a:rPr lang="en-US" dirty="0" smtClean="0"/>
              <a:t>There are ways for bills to “die” at almost every step of the process. </a:t>
            </a:r>
          </a:p>
          <a:p>
            <a:pPr marL="628650" lvl="1" indent="-171450">
              <a:buFont typeface="Arial" panose="020B0604020202020204" pitchFamily="34" charset="0"/>
              <a:buChar char="•"/>
            </a:pPr>
            <a:r>
              <a:rPr lang="en-US" dirty="0" smtClean="0"/>
              <a:t>This means they don’t advance to the next step towards becoming a law.</a:t>
            </a:r>
          </a:p>
          <a:p>
            <a:pPr marL="628650" lvl="1" indent="-171450">
              <a:buFont typeface="Arial" panose="020B0604020202020204" pitchFamily="34" charset="0"/>
              <a:buChar char="•"/>
            </a:pPr>
            <a:r>
              <a:rPr lang="en-US" dirty="0" smtClean="0"/>
              <a:t>But there are many ways that they may be brought back.</a:t>
            </a:r>
          </a:p>
          <a:p>
            <a:pPr marL="628650" lvl="1" indent="-171450">
              <a:buFont typeface="Arial" panose="020B0604020202020204" pitchFamily="34" charset="0"/>
              <a:buChar char="•"/>
            </a:pPr>
            <a:r>
              <a:rPr lang="en-US" dirty="0" smtClean="0"/>
              <a:t>Sometimes it takes years for an idea to make it all the way through the process – but the same bill can be introduced in later sessions to try again.</a:t>
            </a:r>
            <a:endParaRPr lang="en-US" dirty="0"/>
          </a:p>
        </p:txBody>
      </p:sp>
      <p:sp>
        <p:nvSpPr>
          <p:cNvPr id="4" name="Slide Number Placeholder 3"/>
          <p:cNvSpPr>
            <a:spLocks noGrp="1"/>
          </p:cNvSpPr>
          <p:nvPr>
            <p:ph type="sldNum" sz="quarter" idx="10"/>
          </p:nvPr>
        </p:nvSpPr>
        <p:spPr/>
        <p:txBody>
          <a:bodyPr/>
          <a:lstStyle/>
          <a:p>
            <a:fld id="{C967DBD8-1021-4A46-8A3E-11FFF963F1E8}" type="slidenum">
              <a:rPr lang="en-US" smtClean="0"/>
              <a:t>4</a:t>
            </a:fld>
            <a:endParaRPr lang="en-US"/>
          </a:p>
        </p:txBody>
      </p:sp>
    </p:spTree>
    <p:extLst>
      <p:ext uri="{BB962C8B-B14F-4D97-AF65-F5344CB8AC3E}">
        <p14:creationId xmlns:p14="http://schemas.microsoft.com/office/powerpoint/2010/main" val="39072011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a:t>This is an outline of the process: there are many twists, turns, and exceptions that take place in real life.  That’s democracy!</a:t>
            </a:r>
          </a:p>
          <a:p>
            <a:endParaRPr lang="en-US" dirty="0"/>
          </a:p>
        </p:txBody>
      </p:sp>
      <p:sp>
        <p:nvSpPr>
          <p:cNvPr id="4" name="Slide Number Placeholder 3"/>
          <p:cNvSpPr>
            <a:spLocks noGrp="1"/>
          </p:cNvSpPr>
          <p:nvPr>
            <p:ph type="sldNum" sz="quarter" idx="10"/>
          </p:nvPr>
        </p:nvSpPr>
        <p:spPr/>
        <p:txBody>
          <a:bodyPr/>
          <a:lstStyle/>
          <a:p>
            <a:fld id="{C967DBD8-1021-4A46-8A3E-11FFF963F1E8}" type="slidenum">
              <a:rPr lang="en-US" smtClean="0"/>
              <a:t>5</a:t>
            </a:fld>
            <a:endParaRPr lang="en-US"/>
          </a:p>
        </p:txBody>
      </p:sp>
    </p:spTree>
    <p:extLst>
      <p:ext uri="{BB962C8B-B14F-4D97-AF65-F5344CB8AC3E}">
        <p14:creationId xmlns:p14="http://schemas.microsoft.com/office/powerpoint/2010/main" val="28667788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100" b="1" dirty="0" smtClean="0"/>
              <a:t>Step 1: The bill is </a:t>
            </a:r>
            <a:r>
              <a:rPr lang="en-US" sz="1100" b="1" dirty="0" smtClean="0"/>
              <a:t>drafted</a:t>
            </a:r>
            <a:endParaRPr lang="en-US" sz="1100" b="1" dirty="0" smtClean="0"/>
          </a:p>
          <a:p>
            <a:pPr algn="l"/>
            <a:r>
              <a:rPr lang="en-US" sz="1100" b="1" dirty="0" smtClean="0"/>
              <a:t>How it works:</a:t>
            </a:r>
          </a:p>
          <a:p>
            <a:pPr marL="171450" indent="-171450" algn="l">
              <a:buFont typeface="Arial" panose="020B0604020202020204" pitchFamily="34" charset="0"/>
              <a:buChar char="•"/>
            </a:pPr>
            <a:r>
              <a:rPr lang="en-US" sz="1100" dirty="0"/>
              <a:t>Stakeholders (public, agency, Governor, legislators) identify a problem they want solved through legislation.</a:t>
            </a:r>
          </a:p>
          <a:p>
            <a:pPr marL="171450" indent="-171450" algn="l">
              <a:buFont typeface="Arial" panose="020B0604020202020204" pitchFamily="34" charset="0"/>
              <a:buChar char="•"/>
            </a:pPr>
            <a:r>
              <a:rPr lang="en-US" sz="1100" dirty="0"/>
              <a:t>A legislator agrees to be the prime sponsor.</a:t>
            </a:r>
          </a:p>
          <a:p>
            <a:pPr marL="171450" indent="-171450" algn="l">
              <a:buFont typeface="Arial" panose="020B0604020202020204" pitchFamily="34" charset="0"/>
              <a:buChar char="•"/>
            </a:pPr>
            <a:r>
              <a:rPr lang="en-US" sz="1100" dirty="0"/>
              <a:t>Legislative staff work with the stakeholders to draft the bill.</a:t>
            </a:r>
          </a:p>
          <a:p>
            <a:pPr marL="171450" indent="-171450" algn="l">
              <a:buFont typeface="Arial" panose="020B0604020202020204" pitchFamily="34" charset="0"/>
              <a:buChar char="•"/>
            </a:pPr>
            <a:r>
              <a:rPr lang="en-US" sz="1100" dirty="0"/>
              <a:t>The Code Reviser’s Office puts the bill into final legal language.</a:t>
            </a:r>
          </a:p>
          <a:p>
            <a:pPr marL="171450" indent="-171450" algn="l">
              <a:buFont typeface="Arial" panose="020B0604020202020204" pitchFamily="34" charset="0"/>
              <a:buChar char="•"/>
            </a:pPr>
            <a:r>
              <a:rPr lang="en-US" sz="1100" dirty="0"/>
              <a:t>The prime sponsor asks other legislators in their chamber to sign on as co-sponsors using a blue (House) or pink (Senate) sheet.</a:t>
            </a:r>
          </a:p>
          <a:p>
            <a:pPr marL="171450" indent="-171450" algn="l">
              <a:buFont typeface="Arial" panose="020B0604020202020204" pitchFamily="34" charset="0"/>
              <a:buChar char="•"/>
            </a:pPr>
            <a:r>
              <a:rPr lang="en-US" sz="1100" dirty="0"/>
              <a:t>The bill with the signature sheet is dropped in the Hopper at the Code Reviser’s Office, where it’s given a number (1000-3999 for House, 5000-7999 for Senate).</a:t>
            </a:r>
          </a:p>
          <a:p>
            <a:pPr algn="l"/>
            <a:r>
              <a:rPr lang="en-US" sz="1100" b="1" dirty="0" smtClean="0"/>
              <a:t>Key Players: </a:t>
            </a:r>
          </a:p>
          <a:p>
            <a:pPr marL="228600" indent="-228600" algn="l">
              <a:buAutoNum type="arabicPeriod"/>
            </a:pPr>
            <a:r>
              <a:rPr lang="en-US" sz="1100" dirty="0" smtClean="0"/>
              <a:t>Stakeholders (affected  individuals, state agencies, the Governor, businesses, interest groups, tribes, federal government, local government, unions, etc.)</a:t>
            </a:r>
          </a:p>
          <a:p>
            <a:pPr marL="228600" indent="-228600" algn="l">
              <a:buAutoNum type="arabicPeriod"/>
            </a:pPr>
            <a:r>
              <a:rPr lang="en-US" sz="1100" dirty="0" smtClean="0"/>
              <a:t>Legislative staff (Senate Committee Services or House Office of Program Research, party caucus staff, and others, who work with legislators and agencies to research and draft bills addressing problems)</a:t>
            </a:r>
          </a:p>
          <a:p>
            <a:pPr marL="228600" indent="-228600" algn="l">
              <a:buAutoNum type="arabicPeriod"/>
            </a:pPr>
            <a:r>
              <a:rPr lang="en-US" sz="1100" dirty="0" smtClean="0"/>
              <a:t>Code Reviser's Office (puts  the bill into technical legislative language and assigns an number)</a:t>
            </a:r>
          </a:p>
          <a:p>
            <a:pPr marL="228600" indent="-228600" algn="l">
              <a:buFontTx/>
              <a:buAutoNum type="arabicPeriod"/>
            </a:pPr>
            <a:r>
              <a:rPr lang="en-US" sz="1100" dirty="0"/>
              <a:t>Prime sponsor (the legislator who first signs on to the bill</a:t>
            </a:r>
            <a:r>
              <a:rPr lang="en-US" sz="1100" dirty="0" smtClean="0"/>
              <a:t>)</a:t>
            </a:r>
          </a:p>
          <a:p>
            <a:pPr marL="228600" indent="-228600" algn="l">
              <a:buFontTx/>
              <a:buAutoNum type="arabicPeriod"/>
            </a:pPr>
            <a:r>
              <a:rPr lang="en-US" sz="1100" dirty="0" smtClean="0"/>
              <a:t>Co-sponsors (other legislators who sign on to the bill; indicates they support it)</a:t>
            </a:r>
          </a:p>
          <a:p>
            <a:pPr algn="l"/>
            <a:r>
              <a:rPr lang="en-US" sz="1100" b="1" dirty="0" smtClean="0"/>
              <a:t>Ways to “die”:</a:t>
            </a:r>
          </a:p>
          <a:p>
            <a:pPr marL="0" lvl="2"/>
            <a:r>
              <a:rPr lang="en-US" sz="1100" dirty="0"/>
              <a:t>Until it’s “dropped in the Hopper” at the Code Reviser’s Office, the proposal is not yet a bill and can be halted for further revision.</a:t>
            </a:r>
          </a:p>
          <a:p>
            <a:endParaRPr lang="en-US" sz="1100" dirty="0"/>
          </a:p>
        </p:txBody>
      </p:sp>
      <p:sp>
        <p:nvSpPr>
          <p:cNvPr id="4" name="Slide Number Placeholder 3"/>
          <p:cNvSpPr>
            <a:spLocks noGrp="1"/>
          </p:cNvSpPr>
          <p:nvPr>
            <p:ph type="sldNum" sz="quarter" idx="10"/>
          </p:nvPr>
        </p:nvSpPr>
        <p:spPr/>
        <p:txBody>
          <a:bodyPr/>
          <a:lstStyle/>
          <a:p>
            <a:fld id="{C967DBD8-1021-4A46-8A3E-11FFF963F1E8}" type="slidenum">
              <a:rPr lang="en-US" smtClean="0"/>
              <a:t>6</a:t>
            </a:fld>
            <a:endParaRPr lang="en-US" dirty="0"/>
          </a:p>
        </p:txBody>
      </p:sp>
    </p:spTree>
    <p:extLst>
      <p:ext uri="{BB962C8B-B14F-4D97-AF65-F5344CB8AC3E}">
        <p14:creationId xmlns:p14="http://schemas.microsoft.com/office/powerpoint/2010/main" val="19133866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Draft bills , which are confidential and not public, are passed around by their prime sponsors, who ask other legislators to become co-sponsors by signing the cover sheet (pink in the Senate, blue in the House).  Once  co-sponsors have signed, the draft and its cover sheet are dropped in the “Hopper,” a </a:t>
            </a:r>
            <a:r>
              <a:rPr lang="en-US" dirty="0"/>
              <a:t>wooden box in the Code Reviser’s Office. </a:t>
            </a:r>
            <a:r>
              <a:rPr lang="en-US" dirty="0" smtClean="0"/>
              <a:t>The Code Reviser’s Office assigns the bill its number, and it is now officially a bill. Once it has “dropped,” the bill can only be changed through official amendment later in the process.</a:t>
            </a:r>
            <a:endParaRPr lang="en-US" dirty="0"/>
          </a:p>
        </p:txBody>
      </p:sp>
      <p:sp>
        <p:nvSpPr>
          <p:cNvPr id="4" name="Slide Number Placeholder 3"/>
          <p:cNvSpPr>
            <a:spLocks noGrp="1"/>
          </p:cNvSpPr>
          <p:nvPr>
            <p:ph type="sldNum" sz="quarter" idx="10"/>
          </p:nvPr>
        </p:nvSpPr>
        <p:spPr/>
        <p:txBody>
          <a:bodyPr/>
          <a:lstStyle/>
          <a:p>
            <a:fld id="{C967DBD8-1021-4A46-8A3E-11FFF963F1E8}" type="slidenum">
              <a:rPr lang="en-US" smtClean="0"/>
              <a:t>7</a:t>
            </a:fld>
            <a:endParaRPr lang="en-US"/>
          </a:p>
        </p:txBody>
      </p:sp>
    </p:spTree>
    <p:extLst>
      <p:ext uri="{BB962C8B-B14F-4D97-AF65-F5344CB8AC3E}">
        <p14:creationId xmlns:p14="http://schemas.microsoft.com/office/powerpoint/2010/main" val="38889627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100" b="1" dirty="0" smtClean="0"/>
              <a:t>Step 2: Introduced </a:t>
            </a:r>
            <a:r>
              <a:rPr lang="en-US" sz="1100" b="1" dirty="0"/>
              <a:t>in the Senate or House – First </a:t>
            </a:r>
            <a:r>
              <a:rPr lang="en-US" sz="1100" b="1" dirty="0" smtClean="0"/>
              <a:t>Reading</a:t>
            </a:r>
            <a:endParaRPr lang="en-US" sz="1100" b="1" dirty="0" smtClean="0"/>
          </a:p>
          <a:p>
            <a:pPr lvl="0"/>
            <a:r>
              <a:rPr lang="en-US" sz="1100" b="1" dirty="0" smtClean="0"/>
              <a:t>How it works:</a:t>
            </a:r>
            <a:endParaRPr lang="en-US" sz="1100" dirty="0"/>
          </a:p>
          <a:p>
            <a:pPr marL="171450" lvl="0" indent="-171450">
              <a:buFont typeface="Arial" panose="020B0604020202020204" pitchFamily="34" charset="0"/>
              <a:buChar char="•"/>
            </a:pPr>
            <a:r>
              <a:rPr lang="en-US" sz="1100" dirty="0" smtClean="0"/>
              <a:t>Once </a:t>
            </a:r>
            <a:r>
              <a:rPr lang="en-US" sz="1100" dirty="0"/>
              <a:t>the bill is assigned a number, it is “read” on the floor of whichever chamber the prime sponsor belongs </a:t>
            </a:r>
            <a:r>
              <a:rPr lang="en-US" sz="1100" dirty="0" smtClean="0"/>
              <a:t>to.</a:t>
            </a:r>
          </a:p>
          <a:p>
            <a:pPr marL="171450" lvl="0" indent="-171450">
              <a:buFont typeface="Arial" panose="020B0604020202020204" pitchFamily="34" charset="0"/>
              <a:buChar char="•"/>
            </a:pPr>
            <a:r>
              <a:rPr lang="en-US" sz="1100" dirty="0" smtClean="0"/>
              <a:t>The </a:t>
            </a:r>
            <a:r>
              <a:rPr lang="en-US" sz="1100" dirty="0"/>
              <a:t>“reading” doesn’t actually mean the whole bill is read aloud – usually just the first and last </a:t>
            </a:r>
            <a:r>
              <a:rPr lang="en-US" sz="1100" dirty="0" smtClean="0"/>
              <a:t>line.</a:t>
            </a:r>
          </a:p>
          <a:p>
            <a:pPr marL="171450" lvl="0" indent="-171450">
              <a:buFont typeface="Arial" panose="020B0604020202020204" pitchFamily="34" charset="0"/>
              <a:buChar char="•"/>
            </a:pPr>
            <a:r>
              <a:rPr lang="en-US" sz="1100" dirty="0" smtClean="0"/>
              <a:t>The </a:t>
            </a:r>
            <a:r>
              <a:rPr lang="en-US" sz="1100" dirty="0"/>
              <a:t>bill is referred to a committee based on its subject matter (committee referrals are decided by the House Majority Leader or Senate Floor Leader</a:t>
            </a:r>
            <a:r>
              <a:rPr lang="en-US" sz="1100" dirty="0" smtClean="0"/>
              <a:t>).</a:t>
            </a:r>
          </a:p>
          <a:p>
            <a:pPr lvl="0"/>
            <a:r>
              <a:rPr lang="en-US" sz="1100" b="1" dirty="0" smtClean="0"/>
              <a:t>Key Players:</a:t>
            </a:r>
          </a:p>
          <a:p>
            <a:pPr marL="228600" indent="-228600">
              <a:buFont typeface="+mj-lt"/>
              <a:buAutoNum type="arabicPeriod"/>
            </a:pPr>
            <a:r>
              <a:rPr lang="en-US" sz="1100" dirty="0" smtClean="0"/>
              <a:t>Leadership </a:t>
            </a:r>
            <a:r>
              <a:rPr lang="en-US" sz="1100" dirty="0"/>
              <a:t>(elected by each party in each chamber; the majority leadership has the most control</a:t>
            </a:r>
            <a:r>
              <a:rPr lang="en-US" sz="1100" dirty="0" smtClean="0"/>
              <a:t>)</a:t>
            </a:r>
          </a:p>
          <a:p>
            <a:pPr marL="628650" lvl="1" indent="-171450">
              <a:buFont typeface="Arial" panose="020B0604020202020204" pitchFamily="34" charset="0"/>
              <a:buChar char="•"/>
            </a:pPr>
            <a:r>
              <a:rPr lang="en-US" sz="1100" dirty="0" smtClean="0"/>
              <a:t>House: Speaker of the House (Majority); Minority Leader </a:t>
            </a:r>
          </a:p>
          <a:p>
            <a:pPr marL="628650" lvl="1" indent="-171450">
              <a:buFont typeface="Arial" panose="020B0604020202020204" pitchFamily="34" charset="0"/>
              <a:buChar char="•"/>
            </a:pPr>
            <a:r>
              <a:rPr lang="en-US" sz="1100" dirty="0" smtClean="0"/>
              <a:t>Senate: Majority Leader; opposite party Leader</a:t>
            </a:r>
          </a:p>
          <a:p>
            <a:r>
              <a:rPr lang="en-US" sz="1100" b="1" dirty="0" smtClean="0"/>
              <a:t>Can it be amended? </a:t>
            </a:r>
            <a:r>
              <a:rPr lang="en-US" sz="1100" dirty="0" smtClean="0"/>
              <a:t> No.</a:t>
            </a:r>
          </a:p>
          <a:p>
            <a:r>
              <a:rPr lang="en-US" sz="1100" b="1" dirty="0" smtClean="0"/>
              <a:t>Ways to “die”:	</a:t>
            </a:r>
            <a:r>
              <a:rPr lang="en-US" sz="1100" dirty="0"/>
              <a:t>  </a:t>
            </a:r>
            <a:r>
              <a:rPr lang="en-US" sz="1100" dirty="0" smtClean="0"/>
              <a:t>None this time!</a:t>
            </a:r>
            <a:endParaRPr lang="en-US" sz="1100" b="1" dirty="0"/>
          </a:p>
          <a:p>
            <a:pPr lvl="0"/>
            <a:endParaRPr lang="en-US" dirty="0" smtClean="0"/>
          </a:p>
          <a:p>
            <a:endParaRPr lang="en-US" b="1" dirty="0" smtClean="0"/>
          </a:p>
          <a:p>
            <a:r>
              <a:rPr lang="en-US" b="1" i="1" dirty="0" smtClean="0"/>
              <a:t>Why is it called “First Reading?”</a:t>
            </a:r>
          </a:p>
          <a:p>
            <a:r>
              <a:rPr lang="en-US" i="1" dirty="0" smtClean="0"/>
              <a:t>According to Washington’s legislative procedure, all passed bills must be read three times in both the House and the Senate.  Since that would take a long time, these “readings” are usually abbreviated and pro forma.</a:t>
            </a:r>
            <a:endParaRPr lang="en-US" i="1" dirty="0"/>
          </a:p>
        </p:txBody>
      </p:sp>
      <p:sp>
        <p:nvSpPr>
          <p:cNvPr id="4" name="Slide Number Placeholder 3"/>
          <p:cNvSpPr>
            <a:spLocks noGrp="1"/>
          </p:cNvSpPr>
          <p:nvPr>
            <p:ph type="sldNum" sz="quarter" idx="10"/>
          </p:nvPr>
        </p:nvSpPr>
        <p:spPr/>
        <p:txBody>
          <a:bodyPr/>
          <a:lstStyle/>
          <a:p>
            <a:fld id="{C967DBD8-1021-4A46-8A3E-11FFF963F1E8}" type="slidenum">
              <a:rPr lang="en-US" smtClean="0"/>
              <a:t>8</a:t>
            </a:fld>
            <a:endParaRPr lang="en-US"/>
          </a:p>
        </p:txBody>
      </p:sp>
    </p:spTree>
    <p:extLst>
      <p:ext uri="{BB962C8B-B14F-4D97-AF65-F5344CB8AC3E}">
        <p14:creationId xmlns:p14="http://schemas.microsoft.com/office/powerpoint/2010/main" val="25225841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1" dirty="0" smtClean="0"/>
              <a:t>Step 3: </a:t>
            </a:r>
            <a:r>
              <a:rPr lang="en-US" sz="1100" b="1" dirty="0" smtClean="0"/>
              <a:t>Committee</a:t>
            </a:r>
            <a:endParaRPr lang="en-US" sz="1100" b="1" dirty="0" smtClean="0"/>
          </a:p>
          <a:p>
            <a:r>
              <a:rPr lang="en-US" sz="1100" b="1" dirty="0" smtClean="0"/>
              <a:t>How it works:</a:t>
            </a:r>
          </a:p>
          <a:p>
            <a:pPr marL="171450" indent="-171450">
              <a:buFont typeface="Arial" panose="020B0604020202020204" pitchFamily="34" charset="0"/>
              <a:buChar char="•"/>
            </a:pPr>
            <a:r>
              <a:rPr lang="en-US" sz="1100" dirty="0"/>
              <a:t>Committee staff (nonpartisan legislative staff) research the bill and prepare a bill report, in addition to working with the Committee chair to prepare the agenda for hearings.</a:t>
            </a:r>
          </a:p>
          <a:p>
            <a:pPr marL="171450" indent="-171450">
              <a:buFont typeface="Arial" panose="020B0604020202020204" pitchFamily="34" charset="0"/>
              <a:buChar char="•"/>
            </a:pPr>
            <a:r>
              <a:rPr lang="en-US" sz="1100" dirty="0"/>
              <a:t>The Committee chair, in consultation with the Vice Chair and sometimes the Ranking Member, decides whether to give the bill a public hearing. Leadership can also influence what bills get heard.  A public hearing is REQUIRED for the bill to advance.</a:t>
            </a:r>
          </a:p>
          <a:p>
            <a:pPr marL="171450" indent="-171450">
              <a:buFont typeface="Arial" panose="020B0604020202020204" pitchFamily="34" charset="0"/>
              <a:buChar char="•"/>
            </a:pPr>
            <a:r>
              <a:rPr lang="en-US" sz="1100" dirty="0"/>
              <a:t>At the hearing, the prime sponsor, stakeholders, and members of the public can testify about their opinions on the bill.  Anybody can sign up to testify.</a:t>
            </a:r>
          </a:p>
          <a:p>
            <a:pPr marL="171450" indent="-171450">
              <a:buFont typeface="Arial" panose="020B0604020202020204" pitchFamily="34" charset="0"/>
              <a:buChar char="•"/>
            </a:pPr>
            <a:r>
              <a:rPr lang="en-US" sz="1100" dirty="0"/>
              <a:t>After the hearing, the Committee Chair decides whether to move the bill into Executive session.</a:t>
            </a:r>
          </a:p>
          <a:p>
            <a:pPr marL="628650" lvl="1" indent="-171450">
              <a:buFont typeface="Arial" panose="020B0604020202020204" pitchFamily="34" charset="0"/>
              <a:buChar char="•"/>
            </a:pPr>
            <a:r>
              <a:rPr lang="en-US" sz="1100" dirty="0"/>
              <a:t>In executive session, the bill can be amended (committee members put forward amendments, and the committee votes on them)</a:t>
            </a:r>
          </a:p>
          <a:p>
            <a:pPr marL="628650" lvl="1" indent="-171450">
              <a:buFont typeface="Arial" panose="020B0604020202020204" pitchFamily="34" charset="0"/>
              <a:buChar char="•"/>
            </a:pPr>
            <a:r>
              <a:rPr lang="en-US" sz="1100" dirty="0"/>
              <a:t>Once amendments have been voted on, the committee votes on the entire bill, as amended.  </a:t>
            </a:r>
          </a:p>
          <a:p>
            <a:pPr marL="628650" lvl="1" indent="-171450">
              <a:buFont typeface="Arial" panose="020B0604020202020204" pitchFamily="34" charset="0"/>
              <a:buChar char="•"/>
            </a:pPr>
            <a:r>
              <a:rPr lang="en-US" sz="1100" dirty="0"/>
              <a:t>NOTE: Amendments are changes to the language of the bill itself (not like the Bill of Rights, an enumerated list at the end)</a:t>
            </a:r>
          </a:p>
          <a:p>
            <a:pPr marL="171450" indent="-171450">
              <a:buFont typeface="Arial" panose="020B0604020202020204" pitchFamily="34" charset="0"/>
              <a:buChar char="•"/>
            </a:pPr>
            <a:r>
              <a:rPr lang="en-US" sz="1100" dirty="0"/>
              <a:t>If it’s passed out of committee, the bill can be referred to another </a:t>
            </a:r>
            <a:r>
              <a:rPr lang="en-US" sz="1100" dirty="0" smtClean="0"/>
              <a:t>committee </a:t>
            </a:r>
            <a:r>
              <a:rPr lang="en-US" sz="1100" dirty="0"/>
              <a:t>for a second hearing </a:t>
            </a:r>
            <a:r>
              <a:rPr lang="en-US" sz="1100" dirty="0" smtClean="0"/>
              <a:t>or </a:t>
            </a:r>
            <a:r>
              <a:rPr lang="en-US" sz="1100" dirty="0"/>
              <a:t>referred to the rules committee.  </a:t>
            </a:r>
          </a:p>
          <a:p>
            <a:r>
              <a:rPr lang="en-US" sz="1100" b="1" dirty="0" smtClean="0"/>
              <a:t>Key Players:</a:t>
            </a:r>
          </a:p>
          <a:p>
            <a:pPr marL="228600" indent="-228600">
              <a:buAutoNum type="arabicPeriod"/>
            </a:pPr>
            <a:r>
              <a:rPr lang="en-US" sz="1100" dirty="0" smtClean="0"/>
              <a:t>Committee chair (determines whether to hear and take executive action on the bill)</a:t>
            </a:r>
          </a:p>
          <a:p>
            <a:pPr marL="228600" indent="-228600">
              <a:buAutoNum type="arabicPeriod"/>
            </a:pPr>
            <a:r>
              <a:rPr lang="en-US" sz="1100" dirty="0" smtClean="0"/>
              <a:t>Committee members (ask questions during hearing, propose amendments, vote)</a:t>
            </a:r>
          </a:p>
          <a:p>
            <a:pPr marL="228600" indent="-228600">
              <a:buAutoNum type="arabicPeriod"/>
            </a:pPr>
            <a:r>
              <a:rPr lang="en-US" sz="1100" dirty="0" smtClean="0"/>
              <a:t>Public, stakeholders, lobbyists (testify in the public hearing)</a:t>
            </a:r>
          </a:p>
          <a:p>
            <a:r>
              <a:rPr lang="en-US" sz="1100" b="1" dirty="0" smtClean="0"/>
              <a:t>Can it be amended?  </a:t>
            </a:r>
            <a:r>
              <a:rPr lang="en-US" sz="1100" dirty="0" smtClean="0"/>
              <a:t>Yes.</a:t>
            </a:r>
          </a:p>
          <a:p>
            <a:r>
              <a:rPr lang="en-US" sz="1100" b="1" dirty="0" smtClean="0"/>
              <a:t>Ways to “die”: </a:t>
            </a:r>
          </a:p>
          <a:p>
            <a:pPr marL="171450" indent="-171450">
              <a:buFont typeface="Arial" panose="020B0604020202020204" pitchFamily="34" charset="0"/>
              <a:buChar char="•"/>
            </a:pPr>
            <a:r>
              <a:rPr lang="en-US" sz="1100" dirty="0" smtClean="0"/>
              <a:t>Chair </a:t>
            </a:r>
            <a:r>
              <a:rPr lang="en-US" sz="1100" dirty="0"/>
              <a:t>decides not to give it a hearing</a:t>
            </a:r>
          </a:p>
          <a:p>
            <a:pPr marL="171450" indent="-171450">
              <a:buFont typeface="Arial" panose="020B0604020202020204" pitchFamily="34" charset="0"/>
              <a:buChar char="•"/>
            </a:pPr>
            <a:r>
              <a:rPr lang="en-US" sz="1100" dirty="0"/>
              <a:t>Chair decides not to bring it to executive session</a:t>
            </a:r>
          </a:p>
          <a:p>
            <a:pPr marL="171450" indent="-171450">
              <a:buFont typeface="Arial" panose="020B0604020202020204" pitchFamily="34" charset="0"/>
              <a:buChar char="•"/>
            </a:pPr>
            <a:r>
              <a:rPr lang="en-US" sz="1100" dirty="0"/>
              <a:t>Fails to win a majority vote of committee members in executive session (can happen as a result of amendments)</a:t>
            </a:r>
          </a:p>
          <a:p>
            <a:endParaRPr lang="en-US" sz="1000" b="1" dirty="0"/>
          </a:p>
        </p:txBody>
      </p:sp>
      <p:sp>
        <p:nvSpPr>
          <p:cNvPr id="4" name="Slide Number Placeholder 3"/>
          <p:cNvSpPr>
            <a:spLocks noGrp="1"/>
          </p:cNvSpPr>
          <p:nvPr>
            <p:ph type="sldNum" sz="quarter" idx="10"/>
          </p:nvPr>
        </p:nvSpPr>
        <p:spPr/>
        <p:txBody>
          <a:bodyPr/>
          <a:lstStyle/>
          <a:p>
            <a:fld id="{C967DBD8-1021-4A46-8A3E-11FFF963F1E8}" type="slidenum">
              <a:rPr lang="en-US" smtClean="0"/>
              <a:t>9</a:t>
            </a:fld>
            <a:endParaRPr lang="en-US"/>
          </a:p>
        </p:txBody>
      </p:sp>
    </p:spTree>
    <p:extLst>
      <p:ext uri="{BB962C8B-B14F-4D97-AF65-F5344CB8AC3E}">
        <p14:creationId xmlns:p14="http://schemas.microsoft.com/office/powerpoint/2010/main" val="14922887"/>
      </p:ext>
    </p:extLst>
  </p:cSld>
  <p:clrMapOvr>
    <a:masterClrMapping/>
  </p:clrMapOvr>
</p:notes>
</file>

<file path=ppt/slideLayouts/_rels/slideLayout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6533D52-0C0A-4F98-9948-893240C2149A}" type="datetimeFigureOut">
              <a:rPr lang="en-US" smtClean="0"/>
              <a:t>8/8/2014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C3CFF-0C3E-4150-9408-F2381FAD8D26}" type="slidenum">
              <a:rPr lang="en-US" smtClean="0"/>
              <a:t>‹#›</a:t>
            </a:fld>
            <a:endParaRPr lang="en-US"/>
          </a:p>
        </p:txBody>
      </p:sp>
    </p:spTree>
    <p:extLst>
      <p:ext uri="{BB962C8B-B14F-4D97-AF65-F5344CB8AC3E}">
        <p14:creationId xmlns:p14="http://schemas.microsoft.com/office/powerpoint/2010/main" val="2567252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533D52-0C0A-4F98-9948-893240C2149A}" type="datetimeFigureOut">
              <a:rPr lang="en-US" smtClean="0"/>
              <a:t>8/8/2014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C3CFF-0C3E-4150-9408-F2381FAD8D26}" type="slidenum">
              <a:rPr lang="en-US" smtClean="0"/>
              <a:t>‹#›</a:t>
            </a:fld>
            <a:endParaRPr lang="en-US"/>
          </a:p>
        </p:txBody>
      </p:sp>
    </p:spTree>
    <p:extLst>
      <p:ext uri="{BB962C8B-B14F-4D97-AF65-F5344CB8AC3E}">
        <p14:creationId xmlns:p14="http://schemas.microsoft.com/office/powerpoint/2010/main" val="1810256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533D52-0C0A-4F98-9948-893240C2149A}" type="datetimeFigureOut">
              <a:rPr lang="en-US" smtClean="0"/>
              <a:t>8/8/2014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C3CFF-0C3E-4150-9408-F2381FAD8D26}" type="slidenum">
              <a:rPr lang="en-US" smtClean="0"/>
              <a:t>‹#›</a:t>
            </a:fld>
            <a:endParaRPr lang="en-US"/>
          </a:p>
        </p:txBody>
      </p:sp>
    </p:spTree>
    <p:extLst>
      <p:ext uri="{BB962C8B-B14F-4D97-AF65-F5344CB8AC3E}">
        <p14:creationId xmlns:p14="http://schemas.microsoft.com/office/powerpoint/2010/main" val="31006585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533D52-0C0A-4F98-9948-893240C2149A}" type="datetimeFigureOut">
              <a:rPr lang="en-US" smtClean="0"/>
              <a:t>8/8/2014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C3CFF-0C3E-4150-9408-F2381FAD8D26}" type="slidenum">
              <a:rPr lang="en-US" smtClean="0"/>
              <a:t>‹#›</a:t>
            </a:fld>
            <a:endParaRPr lang="en-US"/>
          </a:p>
        </p:txBody>
      </p:sp>
    </p:spTree>
    <p:extLst>
      <p:ext uri="{BB962C8B-B14F-4D97-AF65-F5344CB8AC3E}">
        <p14:creationId xmlns:p14="http://schemas.microsoft.com/office/powerpoint/2010/main" val="2343892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533D52-0C0A-4F98-9948-893240C2149A}" type="datetimeFigureOut">
              <a:rPr lang="en-US" smtClean="0"/>
              <a:t>8/8/2014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C3CFF-0C3E-4150-9408-F2381FAD8D26}" type="slidenum">
              <a:rPr lang="en-US" smtClean="0"/>
              <a:t>‹#›</a:t>
            </a:fld>
            <a:endParaRPr lang="en-US"/>
          </a:p>
        </p:txBody>
      </p:sp>
    </p:spTree>
    <p:extLst>
      <p:ext uri="{BB962C8B-B14F-4D97-AF65-F5344CB8AC3E}">
        <p14:creationId xmlns:p14="http://schemas.microsoft.com/office/powerpoint/2010/main" val="4282915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6533D52-0C0A-4F98-9948-893240C2149A}" type="datetimeFigureOut">
              <a:rPr lang="en-US" smtClean="0"/>
              <a:t>8/8/2014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C3CFF-0C3E-4150-9408-F2381FAD8D26}" type="slidenum">
              <a:rPr lang="en-US" smtClean="0"/>
              <a:t>‹#›</a:t>
            </a:fld>
            <a:endParaRPr lang="en-US"/>
          </a:p>
        </p:txBody>
      </p:sp>
    </p:spTree>
    <p:extLst>
      <p:ext uri="{BB962C8B-B14F-4D97-AF65-F5344CB8AC3E}">
        <p14:creationId xmlns:p14="http://schemas.microsoft.com/office/powerpoint/2010/main" val="4090682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6533D52-0C0A-4F98-9948-893240C2149A}" type="datetimeFigureOut">
              <a:rPr lang="en-US" smtClean="0"/>
              <a:t>8/8/2014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7C3CFF-0C3E-4150-9408-F2381FAD8D26}" type="slidenum">
              <a:rPr lang="en-US" smtClean="0"/>
              <a:t>‹#›</a:t>
            </a:fld>
            <a:endParaRPr lang="en-US"/>
          </a:p>
        </p:txBody>
      </p:sp>
    </p:spTree>
    <p:extLst>
      <p:ext uri="{BB962C8B-B14F-4D97-AF65-F5344CB8AC3E}">
        <p14:creationId xmlns:p14="http://schemas.microsoft.com/office/powerpoint/2010/main" val="1849930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6533D52-0C0A-4F98-9948-893240C2149A}" type="datetimeFigureOut">
              <a:rPr lang="en-US" smtClean="0"/>
              <a:t>8/8/2014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7C3CFF-0C3E-4150-9408-F2381FAD8D26}" type="slidenum">
              <a:rPr lang="en-US" smtClean="0"/>
              <a:t>‹#›</a:t>
            </a:fld>
            <a:endParaRPr lang="en-US"/>
          </a:p>
        </p:txBody>
      </p:sp>
    </p:spTree>
    <p:extLst>
      <p:ext uri="{BB962C8B-B14F-4D97-AF65-F5344CB8AC3E}">
        <p14:creationId xmlns:p14="http://schemas.microsoft.com/office/powerpoint/2010/main" val="16306893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533D52-0C0A-4F98-9948-893240C2149A}" type="datetimeFigureOut">
              <a:rPr lang="en-US" smtClean="0"/>
              <a:t>8/8/2014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7C3CFF-0C3E-4150-9408-F2381FAD8D26}" type="slidenum">
              <a:rPr lang="en-US" smtClean="0"/>
              <a:t>‹#›</a:t>
            </a:fld>
            <a:endParaRPr lang="en-US"/>
          </a:p>
        </p:txBody>
      </p:sp>
    </p:spTree>
    <p:extLst>
      <p:ext uri="{BB962C8B-B14F-4D97-AF65-F5344CB8AC3E}">
        <p14:creationId xmlns:p14="http://schemas.microsoft.com/office/powerpoint/2010/main" val="2204105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533D52-0C0A-4F98-9948-893240C2149A}" type="datetimeFigureOut">
              <a:rPr lang="en-US" smtClean="0"/>
              <a:t>8/8/2014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C3CFF-0C3E-4150-9408-F2381FAD8D26}" type="slidenum">
              <a:rPr lang="en-US" smtClean="0"/>
              <a:t>‹#›</a:t>
            </a:fld>
            <a:endParaRPr lang="en-US"/>
          </a:p>
        </p:txBody>
      </p:sp>
    </p:spTree>
    <p:extLst>
      <p:ext uri="{BB962C8B-B14F-4D97-AF65-F5344CB8AC3E}">
        <p14:creationId xmlns:p14="http://schemas.microsoft.com/office/powerpoint/2010/main" val="3493517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533D52-0C0A-4F98-9948-893240C2149A}" type="datetimeFigureOut">
              <a:rPr lang="en-US" smtClean="0"/>
              <a:t>8/8/2014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C3CFF-0C3E-4150-9408-F2381FAD8D26}" type="slidenum">
              <a:rPr lang="en-US" smtClean="0"/>
              <a:t>‹#›</a:t>
            </a:fld>
            <a:endParaRPr lang="en-US"/>
          </a:p>
        </p:txBody>
      </p:sp>
    </p:spTree>
    <p:extLst>
      <p:ext uri="{BB962C8B-B14F-4D97-AF65-F5344CB8AC3E}">
        <p14:creationId xmlns:p14="http://schemas.microsoft.com/office/powerpoint/2010/main" val="1520208887"/>
      </p:ext>
    </p:extLst>
  </p:cSld>
  <p:clrMapOvr>
    <a:masterClrMapping/>
  </p:clrMapOvr>
</p:sldLayout>
</file>

<file path=ppt/slideMasters/_rels/slideMaster1.xml.rels><?xml version="1.0" encoding="UTF-8"?>

<Relationships xmlns="http://schemas.openxmlformats.org/package/2006/relationships">
  <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533D52-0C0A-4F98-9948-893240C2149A}" type="datetimeFigureOut">
              <a:rPr lang="en-US" smtClean="0"/>
              <a:t>8/8/2014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7C3CFF-0C3E-4150-9408-F2381FAD8D26}" type="slidenum">
              <a:rPr lang="en-US" smtClean="0"/>
              <a:t>‹#›</a:t>
            </a:fld>
            <a:endParaRPr lang="en-US"/>
          </a:p>
        </p:txBody>
      </p:sp>
    </p:spTree>
    <p:extLst>
      <p:ext uri="{BB962C8B-B14F-4D97-AF65-F5344CB8AC3E}">
        <p14:creationId xmlns:p14="http://schemas.microsoft.com/office/powerpoint/2010/main" val="8043674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0.xml"/>
</Relationships>

</file>

<file path=ppt/slides/_rels/slide11.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1.xml"/>
  <Relationship Id="rId3" Type="http://schemas.openxmlformats.org/officeDocument/2006/relationships/image" Target="../media/image1.png"/>
  <Relationship Id="rId4" Type="http://schemas.openxmlformats.org/officeDocument/2006/relationships/image" Target="../media/image2.png"/>
</Relationships>

</file>

<file path=ppt/slides/_rels/slide12.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2.xml"/>
  <Relationship Id="rId3" Type="http://schemas.openxmlformats.org/officeDocument/2006/relationships/image" Target="../media/image1.png"/>
  <Relationship Id="rId4" Type="http://schemas.openxmlformats.org/officeDocument/2006/relationships/image" Target="../media/image2.png"/>
</Relationships>

</file>

<file path=ppt/slides/_rels/slide13.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3.xml"/>
</Relationships>

</file>

<file path=ppt/slides/_rels/slide14.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4.xml"/>
</Relationships>

</file>

<file path=ppt/slides/_rels/slide15.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5.xml"/>
  <Relationship Id="rId3" Type="http://schemas.openxmlformats.org/officeDocument/2006/relationships/image" Target="../media/image3.png"/>
</Relationships>

</file>

<file path=ppt/slides/_rels/slide16.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6.xml"/>
  <Relationship Id="rId3" Type="http://schemas.openxmlformats.org/officeDocument/2006/relationships/hyperlink" TargetMode="External" Target="http://www.google.com/url?sa=i&amp;rct=j&amp;q=&amp;esrc=s&amp;frm=1&amp;source=images&amp;cd=&amp;cad=rja&amp;uact=8&amp;docid=PXX2_47vnx_beM&amp;tbnid=P8Mql0xjJLJ8hM:&amp;ved=0CAUQjRw&amp;url=http://en.wikipedia.org/wiki/Seal_of_Washington&amp;ei=pN69U5WGLMmBogSpv4KgCg&amp;bvm=bv.70138588,d.cGU&amp;psig=AFQjCNFMeF9NDegEDSwMxgmluPcB4HeL1g&amp;ust=1405038622261374"/>
  <Relationship Id="rId4" Type="http://schemas.openxmlformats.org/officeDocument/2006/relationships/image" Target="../media/image4.png"/>
</Relationships>

</file>

<file path=ppt/slides/_rels/slide17.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7.xml"/>
</Relationships>

</file>

<file path=ppt/slides/_rels/slide2.xml.rels><?xml version="1.0" encoding="UTF-8"?>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notesSlide" Target="../notesSlides/notesSlide2.xml"/>
</Relationships>

</file>

<file path=ppt/slides/_rels/slide3.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3.xml"/>
  <Relationship Id="rId3" Type="http://schemas.openxmlformats.org/officeDocument/2006/relationships/chart" Target="../charts/chart1.xml"/>
</Relationships>

</file>

<file path=ppt/slides/_rels/slide4.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4.xml"/>
</Relationships>

</file>

<file path=ppt/slides/_rels/slide5.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5.xml"/>
</Relationships>

</file>

<file path=ppt/slides/_rels/slide6.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6.xml"/>
</Relationships>

</file>

<file path=ppt/slides/_rels/slide7.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7.xml"/>
</Relationships>

</file>

<file path=ppt/slides/_rels/slide8.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8.xml"/>
</Relationships>

</file>

<file path=ppt/slides/_rels/slide9.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9.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6" name="TextBox 5"/>
          <p:cNvSpPr txBox="1"/>
          <p:nvPr/>
        </p:nvSpPr>
        <p:spPr>
          <a:xfrm>
            <a:off x="0" y="1905000"/>
            <a:ext cx="9144000" cy="2528897"/>
          </a:xfrm>
          <a:prstGeom prst="rect">
            <a:avLst/>
          </a:prstGeom>
          <a:noFill/>
        </p:spPr>
        <p:txBody>
          <a:bodyPr wrap="square" rtlCol="0">
            <a:spAutoFit/>
          </a:bodyPr>
          <a:lstStyle/>
          <a:p>
            <a:pPr algn="ctr">
              <a:lnSpc>
                <a:spcPts val="10000"/>
              </a:lnSpc>
            </a:pPr>
            <a:r>
              <a:rPr lang="en-US" sz="10500" b="1" dirty="0" smtClean="0">
                <a:solidFill>
                  <a:schemeClr val="accent1"/>
                </a:solidFill>
                <a:latin typeface="Arial Black" panose="020B0A04020102020204" pitchFamily="34" charset="0"/>
              </a:rPr>
              <a:t>HOW BILLS </a:t>
            </a:r>
          </a:p>
          <a:p>
            <a:pPr algn="ctr">
              <a:lnSpc>
                <a:spcPts val="9000"/>
              </a:lnSpc>
            </a:pPr>
            <a:r>
              <a:rPr lang="en-US" sz="8400" b="1" spc="100" dirty="0" smtClean="0">
                <a:solidFill>
                  <a:schemeClr val="accent2"/>
                </a:solidFill>
                <a:latin typeface="Arial Black" panose="020B0A04020102020204" pitchFamily="34" charset="0"/>
              </a:rPr>
              <a:t>BECOME LAW</a:t>
            </a:r>
          </a:p>
        </p:txBody>
      </p:sp>
      <p:sp>
        <p:nvSpPr>
          <p:cNvPr id="11" name="Subtitle 2"/>
          <p:cNvSpPr txBox="1">
            <a:spLocks/>
          </p:cNvSpPr>
          <p:nvPr/>
        </p:nvSpPr>
        <p:spPr>
          <a:xfrm>
            <a:off x="0" y="304800"/>
            <a:ext cx="9144000" cy="6553200"/>
          </a:xfrm>
          <a:prstGeom prst="rect">
            <a:avLst/>
          </a:prstGeom>
        </p:spPr>
        <p:txBody>
          <a:bodyPr vert="horz" lIns="91440" tIns="45720" rIns="91440" bIns="45720" rtlCol="0">
            <a:normAutofit fontScale="85000" lnSpcReduction="2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b="1" spc="600" dirty="0" err="1" smtClean="0">
                <a:solidFill>
                  <a:schemeClr val="tx2">
                    <a:lumMod val="60000"/>
                    <a:lumOff val="40000"/>
                  </a:schemeClr>
                </a:solidFill>
                <a:cs typeface="Aharoni" panose="02010803020104030203" pitchFamily="2" charset="-79"/>
              </a:rPr>
              <a:t>washington</a:t>
            </a:r>
            <a:r>
              <a:rPr lang="en-US" b="1" spc="600" dirty="0" smtClean="0">
                <a:solidFill>
                  <a:schemeClr val="tx2">
                    <a:lumMod val="60000"/>
                    <a:lumOff val="40000"/>
                  </a:schemeClr>
                </a:solidFill>
                <a:cs typeface="Aharoni" panose="02010803020104030203" pitchFamily="2" charset="-79"/>
              </a:rPr>
              <a:t> state legislature</a:t>
            </a:r>
          </a:p>
          <a:p>
            <a:endParaRPr lang="en-US" b="1" spc="600" dirty="0" smtClean="0">
              <a:solidFill>
                <a:schemeClr val="tx2">
                  <a:lumMod val="60000"/>
                  <a:lumOff val="40000"/>
                </a:schemeClr>
              </a:solidFill>
              <a:cs typeface="Aharoni" panose="02010803020104030203" pitchFamily="2" charset="-79"/>
            </a:endParaRPr>
          </a:p>
          <a:p>
            <a:endParaRPr lang="en-US" b="1" spc="600" dirty="0" smtClean="0">
              <a:solidFill>
                <a:schemeClr val="tx2">
                  <a:lumMod val="60000"/>
                  <a:lumOff val="40000"/>
                </a:schemeClr>
              </a:solidFill>
              <a:cs typeface="Aharoni" panose="02010803020104030203" pitchFamily="2" charset="-79"/>
            </a:endParaRPr>
          </a:p>
          <a:p>
            <a:endParaRPr lang="en-US" b="1" spc="600" dirty="0" smtClean="0">
              <a:solidFill>
                <a:schemeClr val="tx2">
                  <a:lumMod val="60000"/>
                  <a:lumOff val="40000"/>
                </a:schemeClr>
              </a:solidFill>
              <a:cs typeface="Aharoni" panose="02010803020104030203" pitchFamily="2" charset="-79"/>
            </a:endParaRPr>
          </a:p>
          <a:p>
            <a:endParaRPr lang="en-US" b="1" spc="600" dirty="0" smtClean="0">
              <a:solidFill>
                <a:schemeClr val="tx2">
                  <a:lumMod val="60000"/>
                  <a:lumOff val="40000"/>
                </a:schemeClr>
              </a:solidFill>
              <a:cs typeface="Aharoni" panose="02010803020104030203" pitchFamily="2" charset="-79"/>
            </a:endParaRPr>
          </a:p>
          <a:p>
            <a:endParaRPr lang="en-US" b="1" spc="600" dirty="0" smtClean="0">
              <a:solidFill>
                <a:schemeClr val="tx2">
                  <a:lumMod val="60000"/>
                  <a:lumOff val="40000"/>
                </a:schemeClr>
              </a:solidFill>
              <a:cs typeface="Aharoni" panose="02010803020104030203" pitchFamily="2" charset="-79"/>
            </a:endParaRPr>
          </a:p>
          <a:p>
            <a:endParaRPr lang="en-US" b="1" spc="600" dirty="0" smtClean="0">
              <a:solidFill>
                <a:schemeClr val="tx2">
                  <a:lumMod val="60000"/>
                  <a:lumOff val="40000"/>
                </a:schemeClr>
              </a:solidFill>
              <a:cs typeface="Aharoni" panose="02010803020104030203" pitchFamily="2" charset="-79"/>
            </a:endParaRPr>
          </a:p>
          <a:p>
            <a:endParaRPr lang="en-US" b="1" spc="600" dirty="0" smtClean="0">
              <a:solidFill>
                <a:schemeClr val="tx2">
                  <a:lumMod val="60000"/>
                  <a:lumOff val="40000"/>
                </a:schemeClr>
              </a:solidFill>
              <a:cs typeface="Aharoni" panose="02010803020104030203" pitchFamily="2" charset="-79"/>
            </a:endParaRPr>
          </a:p>
          <a:p>
            <a:endParaRPr lang="en-US" b="1" spc="600" dirty="0" smtClean="0">
              <a:solidFill>
                <a:schemeClr val="tx2">
                  <a:lumMod val="60000"/>
                  <a:lumOff val="40000"/>
                </a:schemeClr>
              </a:solidFill>
              <a:cs typeface="Aharoni" panose="02010803020104030203" pitchFamily="2" charset="-79"/>
            </a:endParaRPr>
          </a:p>
          <a:p>
            <a:endParaRPr lang="en-US" b="1" spc="600" dirty="0" smtClean="0">
              <a:solidFill>
                <a:schemeClr val="tx2">
                  <a:lumMod val="60000"/>
                  <a:lumOff val="40000"/>
                </a:schemeClr>
              </a:solidFill>
              <a:cs typeface="Aharoni" panose="02010803020104030203" pitchFamily="2" charset="-79"/>
            </a:endParaRPr>
          </a:p>
          <a:p>
            <a:endParaRPr lang="en-US" b="1" spc="600" dirty="0" smtClean="0">
              <a:solidFill>
                <a:schemeClr val="tx2">
                  <a:lumMod val="60000"/>
                  <a:lumOff val="40000"/>
                </a:schemeClr>
              </a:solidFill>
              <a:cs typeface="Aharoni" panose="02010803020104030203" pitchFamily="2" charset="-79"/>
            </a:endParaRPr>
          </a:p>
          <a:p>
            <a:endParaRPr lang="en-US" b="1" spc="600" dirty="0" smtClean="0">
              <a:solidFill>
                <a:schemeClr val="tx2">
                  <a:lumMod val="60000"/>
                  <a:lumOff val="40000"/>
                </a:schemeClr>
              </a:solidFill>
              <a:cs typeface="Aharoni" panose="02010803020104030203" pitchFamily="2" charset="-79"/>
            </a:endParaRPr>
          </a:p>
          <a:p>
            <a:endParaRPr lang="en-US" b="1" spc="600" dirty="0" smtClean="0">
              <a:solidFill>
                <a:schemeClr val="tx2">
                  <a:lumMod val="60000"/>
                  <a:lumOff val="40000"/>
                </a:schemeClr>
              </a:solidFill>
              <a:cs typeface="Aharoni" panose="02010803020104030203" pitchFamily="2" charset="-79"/>
            </a:endParaRPr>
          </a:p>
          <a:p>
            <a:endParaRPr lang="en-US" b="1" spc="600" dirty="0" smtClean="0">
              <a:solidFill>
                <a:schemeClr val="tx2">
                  <a:lumMod val="60000"/>
                  <a:lumOff val="40000"/>
                </a:schemeClr>
              </a:solidFill>
              <a:cs typeface="Aharoni" panose="02010803020104030203" pitchFamily="2" charset="-79"/>
            </a:endParaRPr>
          </a:p>
          <a:p>
            <a:r>
              <a:rPr lang="en-US" b="1" spc="600" dirty="0" smtClean="0">
                <a:solidFill>
                  <a:schemeClr val="tx2">
                    <a:lumMod val="60000"/>
                    <a:lumOff val="40000"/>
                  </a:schemeClr>
                </a:solidFill>
                <a:cs typeface="Aharoni" panose="02010803020104030203" pitchFamily="2" charset="-79"/>
              </a:rPr>
              <a:t>civic education programs</a:t>
            </a:r>
            <a:endParaRPr lang="en-US" b="1" spc="600" dirty="0">
              <a:solidFill>
                <a:schemeClr val="tx2">
                  <a:lumMod val="60000"/>
                  <a:lumOff val="40000"/>
                </a:schemeClr>
              </a:solidFill>
              <a:cs typeface="Aharoni" panose="02010803020104030203" pitchFamily="2" charset="-79"/>
            </a:endParaRPr>
          </a:p>
        </p:txBody>
      </p:sp>
    </p:spTree>
    <p:extLst>
      <p:ext uri="{BB962C8B-B14F-4D97-AF65-F5344CB8AC3E}">
        <p14:creationId xmlns:p14="http://schemas.microsoft.com/office/powerpoint/2010/main" val="6613358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2133600" cy="6858000"/>
          </a:xfrm>
          <a:prstGeom prst="rect">
            <a:avLst/>
          </a:prstGeom>
          <a:solidFill>
            <a:schemeClr val="tx2">
              <a:lumMod val="50000"/>
            </a:schemeClr>
          </a:solidFill>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0" y="838200"/>
            <a:ext cx="2133600" cy="3847207"/>
          </a:xfrm>
          <a:prstGeom prst="rect">
            <a:avLst/>
          </a:prstGeom>
          <a:noFill/>
        </p:spPr>
        <p:txBody>
          <a:bodyPr wrap="square" rtlCol="0">
            <a:spAutoFit/>
          </a:bodyPr>
          <a:lstStyle/>
          <a:p>
            <a:r>
              <a:rPr lang="en-US" sz="9600" dirty="0" smtClean="0">
                <a:solidFill>
                  <a:schemeClr val="bg1"/>
                </a:solidFill>
                <a:latin typeface="Arial Black" panose="020B0A04020102020204" pitchFamily="34" charset="0"/>
              </a:rPr>
              <a:t>3</a:t>
            </a:r>
            <a:r>
              <a:rPr lang="en-US" sz="8000" dirty="0" smtClean="0">
                <a:solidFill>
                  <a:schemeClr val="bg1"/>
                </a:solidFill>
                <a:latin typeface="Arial Black" panose="020B0A04020102020204" pitchFamily="34" charset="0"/>
              </a:rPr>
              <a:t>a</a:t>
            </a:r>
          </a:p>
          <a:p>
            <a:r>
              <a:rPr lang="en-US" sz="3600" spc="150" dirty="0" smtClean="0">
                <a:solidFill>
                  <a:schemeClr val="bg1"/>
                </a:solidFill>
                <a:latin typeface="Arial Black" panose="020B0A04020102020204" pitchFamily="34" charset="0"/>
              </a:rPr>
              <a:t>FISCAL</a:t>
            </a:r>
          </a:p>
          <a:p>
            <a:r>
              <a:rPr lang="en-US" sz="2200" spc="50" dirty="0" smtClean="0">
                <a:solidFill>
                  <a:schemeClr val="bg1"/>
                </a:solidFill>
                <a:latin typeface="Arial Black" panose="020B0A04020102020204" pitchFamily="34" charset="0"/>
              </a:rPr>
              <a:t>COMMITTEE</a:t>
            </a:r>
          </a:p>
          <a:p>
            <a:pPr algn="r"/>
            <a:r>
              <a:rPr lang="en-US" dirty="0" smtClean="0">
                <a:solidFill>
                  <a:schemeClr val="bg1"/>
                </a:solidFill>
                <a:latin typeface="Arial Black" panose="020B0A04020102020204" pitchFamily="34" charset="0"/>
              </a:rPr>
              <a:t>hearing</a:t>
            </a:r>
          </a:p>
          <a:p>
            <a:pPr algn="r"/>
            <a:r>
              <a:rPr lang="en-US" dirty="0" smtClean="0">
                <a:solidFill>
                  <a:schemeClr val="bg1"/>
                </a:solidFill>
                <a:latin typeface="Arial Black" panose="020B0A04020102020204" pitchFamily="34" charset="0"/>
              </a:rPr>
              <a:t>testimony</a:t>
            </a:r>
          </a:p>
          <a:p>
            <a:pPr algn="r"/>
            <a:r>
              <a:rPr lang="en-US" dirty="0" smtClean="0">
                <a:solidFill>
                  <a:schemeClr val="bg1"/>
                </a:solidFill>
                <a:latin typeface="Arial Black" panose="020B0A04020102020204" pitchFamily="34" charset="0"/>
              </a:rPr>
              <a:t>amendments</a:t>
            </a:r>
          </a:p>
          <a:p>
            <a:pPr algn="r"/>
            <a:r>
              <a:rPr lang="en-US" dirty="0">
                <a:solidFill>
                  <a:schemeClr val="bg1"/>
                </a:solidFill>
                <a:latin typeface="Arial Black" panose="020B0A04020102020204" pitchFamily="34" charset="0"/>
              </a:rPr>
              <a:t>v</a:t>
            </a:r>
            <a:r>
              <a:rPr lang="en-US" dirty="0" smtClean="0">
                <a:solidFill>
                  <a:schemeClr val="bg1"/>
                </a:solidFill>
                <a:latin typeface="Arial Black" panose="020B0A04020102020204" pitchFamily="34" charset="0"/>
              </a:rPr>
              <a:t>oting</a:t>
            </a:r>
          </a:p>
          <a:p>
            <a:pPr algn="r"/>
            <a:endParaRPr lang="en-US" dirty="0">
              <a:solidFill>
                <a:schemeClr val="bg1"/>
              </a:solidFill>
              <a:latin typeface="Arial Black" panose="020B0A04020102020204" pitchFamily="34" charset="0"/>
            </a:endParaRPr>
          </a:p>
        </p:txBody>
      </p:sp>
      <p:grpSp>
        <p:nvGrpSpPr>
          <p:cNvPr id="5" name="Group 4"/>
          <p:cNvGrpSpPr/>
          <p:nvPr/>
        </p:nvGrpSpPr>
        <p:grpSpPr>
          <a:xfrm>
            <a:off x="2133600" y="2356614"/>
            <a:ext cx="7010400" cy="1403682"/>
            <a:chOff x="1054305" y="3312483"/>
            <a:chExt cx="9857263" cy="1403682"/>
          </a:xfrm>
        </p:grpSpPr>
        <p:sp>
          <p:nvSpPr>
            <p:cNvPr id="6" name="TextBox 5"/>
            <p:cNvSpPr txBox="1"/>
            <p:nvPr/>
          </p:nvSpPr>
          <p:spPr>
            <a:xfrm>
              <a:off x="1054305" y="3392726"/>
              <a:ext cx="9857263" cy="1323439"/>
            </a:xfrm>
            <a:prstGeom prst="rect">
              <a:avLst/>
            </a:prstGeom>
            <a:noFill/>
          </p:spPr>
          <p:txBody>
            <a:bodyPr wrap="square" rtlCol="0">
              <a:spAutoFit/>
            </a:bodyPr>
            <a:lstStyle/>
            <a:p>
              <a:pPr lvl="1" algn="just"/>
              <a:r>
                <a:rPr lang="en-US" sz="8000" b="1" spc="1000" dirty="0" smtClean="0">
                  <a:solidFill>
                    <a:schemeClr val="accent5"/>
                  </a:solidFill>
                  <a:latin typeface="Wingdings" panose="05000000000000000000" pitchFamily="2" charset="2"/>
                </a:rPr>
                <a:t>3</a:t>
              </a:r>
              <a:r>
                <a:rPr lang="en-US" sz="8000" b="1" spc="1000" dirty="0" smtClean="0">
                  <a:solidFill>
                    <a:schemeClr val="accent2"/>
                  </a:solidFill>
                  <a:latin typeface="Wingdings" panose="05000000000000000000" pitchFamily="2" charset="2"/>
                </a:rPr>
                <a:t>3</a:t>
              </a:r>
              <a:r>
                <a:rPr lang="en-US" sz="8000" b="1" spc="1000" dirty="0" smtClean="0">
                  <a:solidFill>
                    <a:schemeClr val="bg1"/>
                  </a:solidFill>
                  <a:latin typeface="Wingdings" panose="05000000000000000000" pitchFamily="2" charset="2"/>
                </a:rPr>
                <a:t>3</a:t>
              </a:r>
              <a:r>
                <a:rPr lang="en-US" sz="8000" b="1" spc="1000" dirty="0" smtClean="0">
                  <a:solidFill>
                    <a:schemeClr val="accent4">
                      <a:lumMod val="75000"/>
                    </a:schemeClr>
                  </a:solidFill>
                  <a:latin typeface="Wingdings" panose="05000000000000000000" pitchFamily="2" charset="2"/>
                </a:rPr>
                <a:t>3</a:t>
              </a:r>
              <a:r>
                <a:rPr lang="en-US" sz="8000" b="1" spc="1000" dirty="0" smtClean="0">
                  <a:solidFill>
                    <a:schemeClr val="bg1"/>
                  </a:solidFill>
                  <a:latin typeface="Wingdings" panose="05000000000000000000" pitchFamily="2" charset="2"/>
                </a:rPr>
                <a:t>3</a:t>
              </a:r>
              <a:r>
                <a:rPr lang="en-US" sz="8000" b="1" spc="1000" dirty="0" smtClean="0">
                  <a:solidFill>
                    <a:schemeClr val="accent5">
                      <a:lumMod val="50000"/>
                    </a:schemeClr>
                  </a:solidFill>
                  <a:latin typeface="Wingdings" panose="05000000000000000000" pitchFamily="2" charset="2"/>
                </a:rPr>
                <a:t>3</a:t>
              </a:r>
              <a:r>
                <a:rPr lang="en-US" sz="8000" b="1" spc="1000" dirty="0" smtClean="0">
                  <a:solidFill>
                    <a:schemeClr val="bg1"/>
                  </a:solidFill>
                  <a:latin typeface="Wingdings" panose="05000000000000000000" pitchFamily="2" charset="2"/>
                </a:rPr>
                <a:t>3</a:t>
              </a:r>
              <a:endParaRPr lang="en-US" sz="8000" b="1" spc="1000" dirty="0">
                <a:solidFill>
                  <a:schemeClr val="bg1"/>
                </a:solidFill>
                <a:latin typeface="Wingdings" panose="05000000000000000000" pitchFamily="2" charset="2"/>
              </a:endParaRPr>
            </a:p>
          </p:txBody>
        </p:sp>
        <p:sp>
          <p:nvSpPr>
            <p:cNvPr id="7" name="TextBox 6"/>
            <p:cNvSpPr txBox="1"/>
            <p:nvPr/>
          </p:nvSpPr>
          <p:spPr>
            <a:xfrm>
              <a:off x="1558761" y="3312483"/>
              <a:ext cx="8753246" cy="369332"/>
            </a:xfrm>
            <a:prstGeom prst="rect">
              <a:avLst/>
            </a:prstGeom>
            <a:noFill/>
          </p:spPr>
          <p:txBody>
            <a:bodyPr wrap="square" rtlCol="0">
              <a:spAutoFit/>
            </a:bodyPr>
            <a:lstStyle/>
            <a:p>
              <a:r>
                <a:rPr lang="en-US" b="1" dirty="0" smtClean="0">
                  <a:solidFill>
                    <a:schemeClr val="accent5"/>
                  </a:solidFill>
                </a:rPr>
                <a:t> HB1152   </a:t>
              </a:r>
              <a:r>
                <a:rPr lang="en-US" b="1" dirty="0" smtClean="0">
                  <a:solidFill>
                    <a:schemeClr val="accent2"/>
                  </a:solidFill>
                </a:rPr>
                <a:t>HB1134  </a:t>
              </a:r>
              <a:r>
                <a:rPr lang="en-US" b="1" dirty="0" smtClean="0">
                  <a:solidFill>
                    <a:schemeClr val="bg1"/>
                  </a:solidFill>
                </a:rPr>
                <a:t>HB2180</a:t>
              </a:r>
              <a:r>
                <a:rPr lang="en-US" b="1" dirty="0" smtClean="0">
                  <a:solidFill>
                    <a:srgbClr val="002060"/>
                  </a:solidFill>
                </a:rPr>
                <a:t>  </a:t>
              </a:r>
              <a:r>
                <a:rPr lang="en-US" b="1" dirty="0" smtClean="0">
                  <a:solidFill>
                    <a:schemeClr val="accent4">
                      <a:lumMod val="75000"/>
                    </a:schemeClr>
                  </a:solidFill>
                </a:rPr>
                <a:t>HB2255</a:t>
              </a:r>
              <a:r>
                <a:rPr lang="en-US" b="1" dirty="0" smtClean="0">
                  <a:solidFill>
                    <a:schemeClr val="accent1"/>
                  </a:solidFill>
                </a:rPr>
                <a:t>  </a:t>
              </a:r>
              <a:r>
                <a:rPr lang="en-US" b="1" dirty="0" smtClean="0">
                  <a:solidFill>
                    <a:schemeClr val="bg1"/>
                  </a:solidFill>
                </a:rPr>
                <a:t>SB5620</a:t>
              </a:r>
              <a:r>
                <a:rPr lang="en-US" b="1" dirty="0" smtClean="0">
                  <a:solidFill>
                    <a:schemeClr val="accent4">
                      <a:lumMod val="75000"/>
                    </a:schemeClr>
                  </a:solidFill>
                </a:rPr>
                <a:t>   </a:t>
              </a:r>
              <a:r>
                <a:rPr lang="en-US" b="1" dirty="0" smtClean="0">
                  <a:solidFill>
                    <a:schemeClr val="accent5">
                      <a:lumMod val="50000"/>
                    </a:schemeClr>
                  </a:solidFill>
                </a:rPr>
                <a:t>SB5048   </a:t>
              </a:r>
              <a:r>
                <a:rPr lang="en-US" b="1" dirty="0" smtClean="0">
                  <a:solidFill>
                    <a:schemeClr val="bg1"/>
                  </a:solidFill>
                </a:rPr>
                <a:t>SB6583 </a:t>
              </a:r>
              <a:r>
                <a:rPr lang="en-US" dirty="0" smtClean="0"/>
                <a:t>        </a:t>
              </a:r>
              <a:endParaRPr lang="en-US" dirty="0"/>
            </a:p>
          </p:txBody>
        </p:sp>
      </p:grpSp>
      <p:grpSp>
        <p:nvGrpSpPr>
          <p:cNvPr id="8" name="Group 7"/>
          <p:cNvGrpSpPr/>
          <p:nvPr/>
        </p:nvGrpSpPr>
        <p:grpSpPr>
          <a:xfrm>
            <a:off x="2876040" y="3581403"/>
            <a:ext cx="4514130" cy="1904998"/>
            <a:chOff x="2876040" y="3505200"/>
            <a:chExt cx="4514130" cy="1963499"/>
          </a:xfrm>
        </p:grpSpPr>
        <p:sp>
          <p:nvSpPr>
            <p:cNvPr id="9" name="Down Arrow 8"/>
            <p:cNvSpPr/>
            <p:nvPr/>
          </p:nvSpPr>
          <p:spPr>
            <a:xfrm>
              <a:off x="2876040" y="3505200"/>
              <a:ext cx="299858" cy="104761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own Arrow 9"/>
            <p:cNvSpPr/>
            <p:nvPr/>
          </p:nvSpPr>
          <p:spPr>
            <a:xfrm>
              <a:off x="7090312" y="3505748"/>
              <a:ext cx="299858" cy="104706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own Arrow 10"/>
            <p:cNvSpPr/>
            <p:nvPr/>
          </p:nvSpPr>
          <p:spPr>
            <a:xfrm>
              <a:off x="3723386" y="3505748"/>
              <a:ext cx="299858" cy="196295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Down Arrow 11"/>
            <p:cNvSpPr/>
            <p:nvPr/>
          </p:nvSpPr>
          <p:spPr>
            <a:xfrm>
              <a:off x="5457619" y="4411799"/>
              <a:ext cx="299858" cy="105689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 name="Group 12"/>
          <p:cNvGrpSpPr/>
          <p:nvPr/>
        </p:nvGrpSpPr>
        <p:grpSpPr>
          <a:xfrm>
            <a:off x="2508231" y="397899"/>
            <a:ext cx="6319687" cy="2644275"/>
            <a:chOff x="925909" y="1090141"/>
            <a:chExt cx="6934200" cy="2901399"/>
          </a:xfrm>
        </p:grpSpPr>
        <p:grpSp>
          <p:nvGrpSpPr>
            <p:cNvPr id="14" name="Group 13"/>
            <p:cNvGrpSpPr/>
            <p:nvPr/>
          </p:nvGrpSpPr>
          <p:grpSpPr>
            <a:xfrm>
              <a:off x="925909" y="1090141"/>
              <a:ext cx="6934200" cy="2901399"/>
              <a:chOff x="925909" y="756200"/>
              <a:chExt cx="6934200" cy="2901399"/>
            </a:xfrm>
          </p:grpSpPr>
          <p:grpSp>
            <p:nvGrpSpPr>
              <p:cNvPr id="16" name="Group 15"/>
              <p:cNvGrpSpPr/>
              <p:nvPr/>
            </p:nvGrpSpPr>
            <p:grpSpPr>
              <a:xfrm>
                <a:off x="4038167" y="756200"/>
                <a:ext cx="709684" cy="1320800"/>
                <a:chOff x="1143000" y="3175000"/>
                <a:chExt cx="914400" cy="1701800"/>
              </a:xfrm>
              <a:solidFill>
                <a:schemeClr val="accent3">
                  <a:lumMod val="60000"/>
                  <a:lumOff val="40000"/>
                </a:schemeClr>
              </a:solidFill>
            </p:grpSpPr>
            <p:sp>
              <p:nvSpPr>
                <p:cNvPr id="38" name="Round Same Side Corner Rectangle 37"/>
                <p:cNvSpPr/>
                <p:nvPr/>
              </p:nvSpPr>
              <p:spPr>
                <a:xfrm>
                  <a:off x="1143000" y="4038600"/>
                  <a:ext cx="914400" cy="838200"/>
                </a:xfrm>
                <a:prstGeom prst="round2SameRect">
                  <a:avLst/>
                </a:prstGeom>
                <a:solidFill>
                  <a:schemeClr val="accent5">
                    <a:lumMod val="75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5">
                        <a:lumMod val="75000"/>
                      </a:schemeClr>
                    </a:solidFill>
                  </a:endParaRPr>
                </a:p>
              </p:txBody>
            </p:sp>
            <p:sp>
              <p:nvSpPr>
                <p:cNvPr id="39" name="Oval 38"/>
                <p:cNvSpPr/>
                <p:nvPr/>
              </p:nvSpPr>
              <p:spPr>
                <a:xfrm>
                  <a:off x="1219200" y="3175000"/>
                  <a:ext cx="762000" cy="762000"/>
                </a:xfrm>
                <a:prstGeom prst="ellipse">
                  <a:avLst/>
                </a:prstGeom>
                <a:solidFill>
                  <a:schemeClr val="accent5">
                    <a:lumMod val="75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5">
                        <a:lumMod val="75000"/>
                      </a:schemeClr>
                    </a:solidFill>
                  </a:endParaRPr>
                </a:p>
              </p:txBody>
            </p:sp>
          </p:grpSp>
          <p:grpSp>
            <p:nvGrpSpPr>
              <p:cNvPr id="17" name="Group 16"/>
              <p:cNvGrpSpPr/>
              <p:nvPr/>
            </p:nvGrpSpPr>
            <p:grpSpPr>
              <a:xfrm>
                <a:off x="1098507" y="957305"/>
                <a:ext cx="2591501" cy="1506519"/>
                <a:chOff x="1098507" y="957305"/>
                <a:chExt cx="2591501" cy="1506519"/>
              </a:xfrm>
              <a:solidFill>
                <a:schemeClr val="accent2"/>
              </a:solidFill>
            </p:grpSpPr>
            <p:grpSp>
              <p:nvGrpSpPr>
                <p:cNvPr id="29" name="Group 28"/>
                <p:cNvGrpSpPr/>
                <p:nvPr/>
              </p:nvGrpSpPr>
              <p:grpSpPr>
                <a:xfrm rot="20740993">
                  <a:off x="1098507" y="1296920"/>
                  <a:ext cx="626994" cy="1166904"/>
                  <a:chOff x="1143000" y="3175000"/>
                  <a:chExt cx="914400" cy="1701800"/>
                </a:xfrm>
                <a:grpFill/>
              </p:grpSpPr>
              <p:sp>
                <p:nvSpPr>
                  <p:cNvPr id="36" name="Round Same Side Corner Rectangle 35"/>
                  <p:cNvSpPr/>
                  <p:nvPr/>
                </p:nvSpPr>
                <p:spPr>
                  <a:xfrm>
                    <a:off x="1143000" y="4038600"/>
                    <a:ext cx="914400" cy="838200"/>
                  </a:xfrm>
                  <a:prstGeom prst="round2SameRect">
                    <a:avLst/>
                  </a:prstGeom>
                  <a:grp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1219200" y="3175000"/>
                    <a:ext cx="762000" cy="762000"/>
                  </a:xfrm>
                  <a:prstGeom prst="ellipse">
                    <a:avLst/>
                  </a:prstGeom>
                  <a:grp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0" name="Group 29"/>
                <p:cNvGrpSpPr/>
                <p:nvPr/>
              </p:nvGrpSpPr>
              <p:grpSpPr>
                <a:xfrm rot="21155728">
                  <a:off x="2078097" y="1050193"/>
                  <a:ext cx="626994" cy="1166904"/>
                  <a:chOff x="1143000" y="3175000"/>
                  <a:chExt cx="914400" cy="1701800"/>
                </a:xfrm>
                <a:grpFill/>
              </p:grpSpPr>
              <p:sp>
                <p:nvSpPr>
                  <p:cNvPr id="34" name="Round Same Side Corner Rectangle 33"/>
                  <p:cNvSpPr/>
                  <p:nvPr/>
                </p:nvSpPr>
                <p:spPr>
                  <a:xfrm>
                    <a:off x="1143000" y="4038600"/>
                    <a:ext cx="914400" cy="838200"/>
                  </a:xfrm>
                  <a:prstGeom prst="round2SameRect">
                    <a:avLst/>
                  </a:prstGeom>
                  <a:grp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1219200" y="3175000"/>
                    <a:ext cx="762000" cy="762000"/>
                  </a:xfrm>
                  <a:prstGeom prst="ellipse">
                    <a:avLst/>
                  </a:prstGeom>
                  <a:grp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1" name="Group 30"/>
                <p:cNvGrpSpPr/>
                <p:nvPr/>
              </p:nvGrpSpPr>
              <p:grpSpPr>
                <a:xfrm rot="21279705">
                  <a:off x="3063014" y="957305"/>
                  <a:ext cx="626994" cy="1166904"/>
                  <a:chOff x="1143000" y="3175000"/>
                  <a:chExt cx="914400" cy="1701800"/>
                </a:xfrm>
                <a:grpFill/>
              </p:grpSpPr>
              <p:sp>
                <p:nvSpPr>
                  <p:cNvPr id="32" name="Round Same Side Corner Rectangle 31"/>
                  <p:cNvSpPr/>
                  <p:nvPr/>
                </p:nvSpPr>
                <p:spPr>
                  <a:xfrm>
                    <a:off x="1143000" y="4038600"/>
                    <a:ext cx="914400" cy="838200"/>
                  </a:xfrm>
                  <a:prstGeom prst="round2SameRect">
                    <a:avLst/>
                  </a:prstGeom>
                  <a:grp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1219200" y="3175000"/>
                    <a:ext cx="762000" cy="762000"/>
                  </a:xfrm>
                  <a:prstGeom prst="ellipse">
                    <a:avLst/>
                  </a:prstGeom>
                  <a:grp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8" name="Group 17"/>
              <p:cNvGrpSpPr/>
              <p:nvPr/>
            </p:nvGrpSpPr>
            <p:grpSpPr>
              <a:xfrm flipH="1">
                <a:off x="5105400" y="977041"/>
                <a:ext cx="2520558" cy="1506519"/>
                <a:chOff x="1098507" y="957305"/>
                <a:chExt cx="2591501" cy="1506519"/>
              </a:xfrm>
              <a:solidFill>
                <a:schemeClr val="accent5"/>
              </a:solidFill>
            </p:grpSpPr>
            <p:grpSp>
              <p:nvGrpSpPr>
                <p:cNvPr id="20" name="Group 19"/>
                <p:cNvGrpSpPr/>
                <p:nvPr/>
              </p:nvGrpSpPr>
              <p:grpSpPr>
                <a:xfrm rot="20740993">
                  <a:off x="1098507" y="1296920"/>
                  <a:ext cx="626994" cy="1166904"/>
                  <a:chOff x="1143000" y="3175000"/>
                  <a:chExt cx="914400" cy="1701800"/>
                </a:xfrm>
                <a:grpFill/>
              </p:grpSpPr>
              <p:sp>
                <p:nvSpPr>
                  <p:cNvPr id="27" name="Round Same Side Corner Rectangle 26"/>
                  <p:cNvSpPr/>
                  <p:nvPr/>
                </p:nvSpPr>
                <p:spPr>
                  <a:xfrm>
                    <a:off x="1143000" y="4038600"/>
                    <a:ext cx="914400" cy="838200"/>
                  </a:xfrm>
                  <a:prstGeom prst="round2SameRect">
                    <a:avLst/>
                  </a:prstGeom>
                  <a:grp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1219200" y="3175000"/>
                    <a:ext cx="762000" cy="762000"/>
                  </a:xfrm>
                  <a:prstGeom prst="ellipse">
                    <a:avLst/>
                  </a:prstGeom>
                  <a:grp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p:cNvGrpSpPr/>
                <p:nvPr/>
              </p:nvGrpSpPr>
              <p:grpSpPr>
                <a:xfrm rot="21155728">
                  <a:off x="2078097" y="1050193"/>
                  <a:ext cx="626994" cy="1166904"/>
                  <a:chOff x="1143000" y="3175000"/>
                  <a:chExt cx="914400" cy="1701800"/>
                </a:xfrm>
                <a:grpFill/>
              </p:grpSpPr>
              <p:sp>
                <p:nvSpPr>
                  <p:cNvPr id="25" name="Round Same Side Corner Rectangle 24"/>
                  <p:cNvSpPr/>
                  <p:nvPr/>
                </p:nvSpPr>
                <p:spPr>
                  <a:xfrm>
                    <a:off x="1143000" y="4038600"/>
                    <a:ext cx="914400" cy="838200"/>
                  </a:xfrm>
                  <a:prstGeom prst="round2SameRect">
                    <a:avLst/>
                  </a:prstGeom>
                  <a:grp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1219200" y="3175000"/>
                    <a:ext cx="762000" cy="762000"/>
                  </a:xfrm>
                  <a:prstGeom prst="ellipse">
                    <a:avLst/>
                  </a:prstGeom>
                  <a:grp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2" name="Group 21"/>
                <p:cNvGrpSpPr/>
                <p:nvPr/>
              </p:nvGrpSpPr>
              <p:grpSpPr>
                <a:xfrm rot="21279705">
                  <a:off x="3063014" y="957305"/>
                  <a:ext cx="626994" cy="1166904"/>
                  <a:chOff x="1143000" y="3175000"/>
                  <a:chExt cx="914400" cy="1701800"/>
                </a:xfrm>
                <a:grpFill/>
              </p:grpSpPr>
              <p:sp>
                <p:nvSpPr>
                  <p:cNvPr id="23" name="Round Same Side Corner Rectangle 22"/>
                  <p:cNvSpPr/>
                  <p:nvPr/>
                </p:nvSpPr>
                <p:spPr>
                  <a:xfrm>
                    <a:off x="1143000" y="4038600"/>
                    <a:ext cx="914400" cy="838200"/>
                  </a:xfrm>
                  <a:prstGeom prst="round2SameRect">
                    <a:avLst/>
                  </a:prstGeom>
                  <a:grp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1219200" y="3175000"/>
                    <a:ext cx="762000" cy="762000"/>
                  </a:xfrm>
                  <a:prstGeom prst="ellipse">
                    <a:avLst/>
                  </a:prstGeom>
                  <a:grp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9" name="Block Arc 18"/>
              <p:cNvSpPr/>
              <p:nvPr/>
            </p:nvSpPr>
            <p:spPr>
              <a:xfrm>
                <a:off x="925909" y="1947492"/>
                <a:ext cx="6934200" cy="1710107"/>
              </a:xfrm>
              <a:prstGeom prst="blockArc">
                <a:avLst/>
              </a:prstGeom>
              <a:solidFill>
                <a:schemeClr val="accent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15" name="TextBox 14"/>
            <p:cNvSpPr txBox="1"/>
            <p:nvPr/>
          </p:nvSpPr>
          <p:spPr>
            <a:xfrm>
              <a:off x="4173237" y="2026171"/>
              <a:ext cx="445956" cy="846386"/>
            </a:xfrm>
            <a:prstGeom prst="rect">
              <a:avLst/>
            </a:prstGeom>
            <a:noFill/>
          </p:spPr>
          <p:txBody>
            <a:bodyPr wrap="none" rtlCol="0">
              <a:spAutoFit/>
            </a:bodyPr>
            <a:lstStyle/>
            <a:p>
              <a:r>
                <a:rPr lang="en-US" sz="4900" dirty="0" smtClean="0">
                  <a:solidFill>
                    <a:schemeClr val="accent1">
                      <a:lumMod val="50000"/>
                    </a:schemeClr>
                  </a:solidFill>
                  <a:latin typeface="Aharoni" panose="02010803020104030203" pitchFamily="2" charset="-79"/>
                  <a:cs typeface="Aharoni" panose="02010803020104030203" pitchFamily="2" charset="-79"/>
                </a:rPr>
                <a:t>$</a:t>
              </a:r>
              <a:endParaRPr lang="en-US" sz="4900" dirty="0">
                <a:solidFill>
                  <a:schemeClr val="accent1">
                    <a:lumMod val="50000"/>
                  </a:schemeClr>
                </a:solidFill>
                <a:latin typeface="Aharoni" panose="02010803020104030203" pitchFamily="2" charset="-79"/>
                <a:cs typeface="Aharoni" panose="02010803020104030203" pitchFamily="2" charset="-79"/>
              </a:endParaRPr>
            </a:p>
          </p:txBody>
        </p:sp>
      </p:grpSp>
      <p:sp>
        <p:nvSpPr>
          <p:cNvPr id="40" name="TextBox 39"/>
          <p:cNvSpPr txBox="1"/>
          <p:nvPr/>
        </p:nvSpPr>
        <p:spPr>
          <a:xfrm>
            <a:off x="6565710" y="4700013"/>
            <a:ext cx="1349061" cy="923330"/>
          </a:xfrm>
          <a:prstGeom prst="rect">
            <a:avLst/>
          </a:prstGeom>
          <a:noFill/>
        </p:spPr>
        <p:txBody>
          <a:bodyPr wrap="square" rtlCol="0">
            <a:spAutoFit/>
          </a:bodyPr>
          <a:lstStyle/>
          <a:p>
            <a:pPr algn="ctr"/>
            <a:r>
              <a:rPr lang="en-US" b="1" dirty="0" smtClean="0">
                <a:solidFill>
                  <a:schemeClr val="tx2">
                    <a:lumMod val="50000"/>
                  </a:schemeClr>
                </a:solidFill>
              </a:rPr>
              <a:t>Passed, referred to Rules</a:t>
            </a:r>
            <a:endParaRPr lang="en-US" b="1" dirty="0">
              <a:solidFill>
                <a:schemeClr val="tx2">
                  <a:lumMod val="50000"/>
                </a:schemeClr>
              </a:solidFill>
            </a:endParaRPr>
          </a:p>
        </p:txBody>
      </p:sp>
      <p:sp>
        <p:nvSpPr>
          <p:cNvPr id="41" name="TextBox 40"/>
          <p:cNvSpPr txBox="1"/>
          <p:nvPr/>
        </p:nvSpPr>
        <p:spPr>
          <a:xfrm>
            <a:off x="3230492" y="5486400"/>
            <a:ext cx="1296620" cy="923330"/>
          </a:xfrm>
          <a:prstGeom prst="rect">
            <a:avLst/>
          </a:prstGeom>
          <a:noFill/>
        </p:spPr>
        <p:txBody>
          <a:bodyPr wrap="square" rtlCol="0">
            <a:spAutoFit/>
          </a:bodyPr>
          <a:lstStyle/>
          <a:p>
            <a:pPr algn="ctr"/>
            <a:r>
              <a:rPr lang="en-US" b="1" dirty="0" smtClean="0">
                <a:solidFill>
                  <a:schemeClr val="tx2">
                    <a:lumMod val="50000"/>
                  </a:schemeClr>
                </a:solidFill>
              </a:rPr>
              <a:t>Passed, referred to Rules</a:t>
            </a:r>
            <a:endParaRPr lang="en-US" b="1" dirty="0">
              <a:solidFill>
                <a:schemeClr val="tx2">
                  <a:lumMod val="50000"/>
                </a:schemeClr>
              </a:solidFill>
            </a:endParaRPr>
          </a:p>
        </p:txBody>
      </p:sp>
      <p:sp>
        <p:nvSpPr>
          <p:cNvPr id="43" name="TextBox 42"/>
          <p:cNvSpPr txBox="1"/>
          <p:nvPr/>
        </p:nvSpPr>
        <p:spPr>
          <a:xfrm>
            <a:off x="2403751" y="4685407"/>
            <a:ext cx="1244436" cy="923330"/>
          </a:xfrm>
          <a:prstGeom prst="rect">
            <a:avLst/>
          </a:prstGeom>
          <a:noFill/>
        </p:spPr>
        <p:txBody>
          <a:bodyPr wrap="square" rtlCol="0">
            <a:spAutoFit/>
          </a:bodyPr>
          <a:lstStyle/>
          <a:p>
            <a:pPr algn="ctr"/>
            <a:r>
              <a:rPr lang="en-US" b="1" dirty="0" smtClean="0">
                <a:solidFill>
                  <a:schemeClr val="tx2">
                    <a:lumMod val="50000"/>
                  </a:schemeClr>
                </a:solidFill>
              </a:rPr>
              <a:t>Passed, referred to Rules</a:t>
            </a:r>
            <a:endParaRPr lang="en-US" b="1" dirty="0">
              <a:solidFill>
                <a:schemeClr val="tx2">
                  <a:lumMod val="50000"/>
                </a:schemeClr>
              </a:solidFill>
            </a:endParaRPr>
          </a:p>
        </p:txBody>
      </p:sp>
      <p:sp>
        <p:nvSpPr>
          <p:cNvPr id="2" name="Rectangle 1"/>
          <p:cNvSpPr/>
          <p:nvPr/>
        </p:nvSpPr>
        <p:spPr>
          <a:xfrm>
            <a:off x="4983974" y="3514326"/>
            <a:ext cx="1285092" cy="946666"/>
          </a:xfrm>
          <a:prstGeom prst="rect">
            <a:avLst/>
          </a:prstGeom>
        </p:spPr>
        <p:txBody>
          <a:bodyPr wrap="square">
            <a:spAutoFit/>
          </a:bodyPr>
          <a:lstStyle/>
          <a:p>
            <a:pPr algn="ctr"/>
            <a:r>
              <a:rPr lang="en-US" b="1" dirty="0">
                <a:solidFill>
                  <a:schemeClr val="bg1">
                    <a:lumMod val="50000"/>
                  </a:schemeClr>
                </a:solidFill>
              </a:rPr>
              <a:t>(no fiscal hearing needed)</a:t>
            </a:r>
          </a:p>
        </p:txBody>
      </p:sp>
      <p:sp>
        <p:nvSpPr>
          <p:cNvPr id="44" name="Rectangle 43"/>
          <p:cNvSpPr/>
          <p:nvPr/>
        </p:nvSpPr>
        <p:spPr>
          <a:xfrm>
            <a:off x="5061907" y="5486817"/>
            <a:ext cx="1207159" cy="646331"/>
          </a:xfrm>
          <a:prstGeom prst="rect">
            <a:avLst/>
          </a:prstGeom>
        </p:spPr>
        <p:txBody>
          <a:bodyPr wrap="square">
            <a:spAutoFit/>
          </a:bodyPr>
          <a:lstStyle/>
          <a:p>
            <a:pPr algn="ctr"/>
            <a:r>
              <a:rPr lang="en-US" b="1" dirty="0" smtClean="0">
                <a:solidFill>
                  <a:schemeClr val="tx2">
                    <a:lumMod val="50000"/>
                  </a:schemeClr>
                </a:solidFill>
              </a:rPr>
              <a:t>Referred </a:t>
            </a:r>
            <a:r>
              <a:rPr lang="en-US" b="1" dirty="0">
                <a:solidFill>
                  <a:schemeClr val="tx2">
                    <a:lumMod val="50000"/>
                  </a:schemeClr>
                </a:solidFill>
              </a:rPr>
              <a:t>to Rules</a:t>
            </a:r>
          </a:p>
        </p:txBody>
      </p:sp>
    </p:spTree>
    <p:extLst>
      <p:ext uri="{BB962C8B-B14F-4D97-AF65-F5344CB8AC3E}">
        <p14:creationId xmlns:p14="http://schemas.microsoft.com/office/powerpoint/2010/main" val="26515450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2133600" cy="6858000"/>
          </a:xfrm>
          <a:prstGeom prst="rect">
            <a:avLst/>
          </a:prstGeom>
          <a:solidFill>
            <a:schemeClr val="tx2">
              <a:lumMod val="50000"/>
            </a:schemeClr>
          </a:solidFill>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0" y="838200"/>
            <a:ext cx="2133600" cy="3046988"/>
          </a:xfrm>
          <a:prstGeom prst="rect">
            <a:avLst/>
          </a:prstGeom>
          <a:noFill/>
        </p:spPr>
        <p:txBody>
          <a:bodyPr wrap="square" rtlCol="0">
            <a:spAutoFit/>
          </a:bodyPr>
          <a:lstStyle/>
          <a:p>
            <a:r>
              <a:rPr lang="en-US" sz="9600" dirty="0" smtClean="0">
                <a:solidFill>
                  <a:schemeClr val="bg1"/>
                </a:solidFill>
                <a:latin typeface="Arial Black" panose="020B0A04020102020204" pitchFamily="34" charset="0"/>
              </a:rPr>
              <a:t>4</a:t>
            </a:r>
          </a:p>
          <a:p>
            <a:r>
              <a:rPr lang="en-US" sz="3800" spc="220" dirty="0" smtClean="0">
                <a:solidFill>
                  <a:schemeClr val="bg1"/>
                </a:solidFill>
                <a:latin typeface="Arial Black" panose="020B0A04020102020204" pitchFamily="34" charset="0"/>
              </a:rPr>
              <a:t>RULES</a:t>
            </a:r>
          </a:p>
          <a:p>
            <a:r>
              <a:rPr lang="en-US" sz="2200" spc="50" dirty="0" smtClean="0">
                <a:solidFill>
                  <a:schemeClr val="bg1"/>
                </a:solidFill>
                <a:latin typeface="Arial Black" panose="020B0A04020102020204" pitchFamily="34" charset="0"/>
              </a:rPr>
              <a:t>COMMITTEE</a:t>
            </a:r>
          </a:p>
          <a:p>
            <a:pPr algn="r"/>
            <a:r>
              <a:rPr lang="en-US" dirty="0" smtClean="0">
                <a:solidFill>
                  <a:schemeClr val="bg1"/>
                </a:solidFill>
                <a:latin typeface="Arial Black" panose="020B0A04020102020204" pitchFamily="34" charset="0"/>
              </a:rPr>
              <a:t>gatekeeping</a:t>
            </a:r>
          </a:p>
          <a:p>
            <a:pPr algn="r"/>
            <a:r>
              <a:rPr lang="en-US" dirty="0" smtClean="0">
                <a:solidFill>
                  <a:schemeClr val="bg1"/>
                </a:solidFill>
                <a:latin typeface="Arial Black" panose="020B0A04020102020204" pitchFamily="34" charset="0"/>
              </a:rPr>
              <a:t>“pulls”</a:t>
            </a:r>
          </a:p>
        </p:txBody>
      </p:sp>
      <p:sp>
        <p:nvSpPr>
          <p:cNvPr id="9" name="TextBox 8"/>
          <p:cNvSpPr txBox="1"/>
          <p:nvPr/>
        </p:nvSpPr>
        <p:spPr>
          <a:xfrm>
            <a:off x="6480083" y="4367559"/>
            <a:ext cx="1933274" cy="400110"/>
          </a:xfrm>
          <a:prstGeom prst="rect">
            <a:avLst/>
          </a:prstGeom>
          <a:noFill/>
        </p:spPr>
        <p:txBody>
          <a:bodyPr wrap="square" rtlCol="0">
            <a:spAutoFit/>
          </a:bodyPr>
          <a:lstStyle/>
          <a:p>
            <a:pPr algn="ctr"/>
            <a:r>
              <a:rPr lang="en-US" sz="2000" b="1" dirty="0" smtClean="0">
                <a:solidFill>
                  <a:schemeClr val="tx2">
                    <a:lumMod val="50000"/>
                  </a:schemeClr>
                </a:solidFill>
              </a:rPr>
              <a:t>Floor Calendar</a:t>
            </a:r>
            <a:endParaRPr lang="en-US" sz="2000" b="1" dirty="0">
              <a:solidFill>
                <a:schemeClr val="tx2">
                  <a:lumMod val="50000"/>
                </a:schemeClr>
              </a:solidFill>
            </a:endParaRPr>
          </a:p>
        </p:txBody>
      </p:sp>
      <p:grpSp>
        <p:nvGrpSpPr>
          <p:cNvPr id="10" name="Group 9"/>
          <p:cNvGrpSpPr/>
          <p:nvPr/>
        </p:nvGrpSpPr>
        <p:grpSpPr>
          <a:xfrm>
            <a:off x="4537401" y="2094608"/>
            <a:ext cx="1553148" cy="1463312"/>
            <a:chOff x="3149600" y="2838515"/>
            <a:chExt cx="1450341" cy="1606084"/>
          </a:xfrm>
        </p:grpSpPr>
        <p:sp>
          <p:nvSpPr>
            <p:cNvPr id="11" name="Rectangle 10"/>
            <p:cNvSpPr/>
            <p:nvPr/>
          </p:nvSpPr>
          <p:spPr>
            <a:xfrm>
              <a:off x="3149600" y="2838515"/>
              <a:ext cx="1444838" cy="1604665"/>
            </a:xfrm>
            <a:prstGeom prst="rect">
              <a:avLst/>
            </a:prstGeom>
            <a:ln>
              <a:solidFill>
                <a:schemeClr val="tx2">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solidFill>
                  <a:schemeClr val="tx2">
                    <a:lumMod val="50000"/>
                  </a:schemeClr>
                </a:solidFill>
              </a:endParaRPr>
            </a:p>
          </p:txBody>
        </p:sp>
        <p:sp>
          <p:nvSpPr>
            <p:cNvPr id="12" name="Rectangle 11"/>
            <p:cNvSpPr/>
            <p:nvPr/>
          </p:nvSpPr>
          <p:spPr>
            <a:xfrm>
              <a:off x="3877522" y="2839934"/>
              <a:ext cx="722419" cy="1604665"/>
            </a:xfrm>
            <a:prstGeom prst="rect">
              <a:avLst/>
            </a:prstGeom>
            <a:solidFill>
              <a:schemeClr val="accent1"/>
            </a:solidFill>
            <a:ln>
              <a:solidFill>
                <a:schemeClr val="tx2">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a:p>
              <a:pPr algn="ctr"/>
              <a:endParaRPr lang="en-US" dirty="0"/>
            </a:p>
          </p:txBody>
        </p:sp>
      </p:grpSp>
      <p:grpSp>
        <p:nvGrpSpPr>
          <p:cNvPr id="13" name="Group 12"/>
          <p:cNvGrpSpPr/>
          <p:nvPr/>
        </p:nvGrpSpPr>
        <p:grpSpPr>
          <a:xfrm>
            <a:off x="2363150" y="1371600"/>
            <a:ext cx="1498965" cy="1464221"/>
            <a:chOff x="3149600" y="2838515"/>
            <a:chExt cx="1450341" cy="1606084"/>
          </a:xfrm>
        </p:grpSpPr>
        <p:sp>
          <p:nvSpPr>
            <p:cNvPr id="14" name="Rectangle 13"/>
            <p:cNvSpPr/>
            <p:nvPr/>
          </p:nvSpPr>
          <p:spPr>
            <a:xfrm>
              <a:off x="3149600" y="2838515"/>
              <a:ext cx="1444838" cy="1604665"/>
            </a:xfrm>
            <a:prstGeom prst="rect">
              <a:avLst/>
            </a:prstGeom>
            <a:ln>
              <a:solidFill>
                <a:schemeClr val="tx2">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solidFill>
                  <a:schemeClr val="tx2">
                    <a:lumMod val="50000"/>
                  </a:schemeClr>
                </a:solidFill>
              </a:endParaRPr>
            </a:p>
          </p:txBody>
        </p:sp>
        <p:sp>
          <p:nvSpPr>
            <p:cNvPr id="15" name="Rectangle 14"/>
            <p:cNvSpPr/>
            <p:nvPr/>
          </p:nvSpPr>
          <p:spPr>
            <a:xfrm>
              <a:off x="3877522" y="2839934"/>
              <a:ext cx="722419" cy="1604665"/>
            </a:xfrm>
            <a:prstGeom prst="rect">
              <a:avLst/>
            </a:prstGeom>
            <a:ln>
              <a:solidFill>
                <a:schemeClr val="tx2">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solidFill>
                  <a:schemeClr val="tx2">
                    <a:lumMod val="50000"/>
                  </a:schemeClr>
                </a:solidFill>
              </a:endParaRPr>
            </a:p>
            <a:p>
              <a:pPr algn="ctr"/>
              <a:endParaRPr lang="en-US" dirty="0">
                <a:solidFill>
                  <a:schemeClr val="tx2">
                    <a:lumMod val="50000"/>
                  </a:schemeClr>
                </a:solidFill>
              </a:endParaRPr>
            </a:p>
          </p:txBody>
        </p:sp>
      </p:grpSp>
      <p:grpSp>
        <p:nvGrpSpPr>
          <p:cNvPr id="16" name="Group 15"/>
          <p:cNvGrpSpPr/>
          <p:nvPr/>
        </p:nvGrpSpPr>
        <p:grpSpPr>
          <a:xfrm>
            <a:off x="6127113" y="4758544"/>
            <a:ext cx="2594180" cy="1910162"/>
            <a:chOff x="3149600" y="2832231"/>
            <a:chExt cx="1450341" cy="1612368"/>
          </a:xfrm>
        </p:grpSpPr>
        <p:sp>
          <p:nvSpPr>
            <p:cNvPr id="17" name="Rectangle 16"/>
            <p:cNvSpPr/>
            <p:nvPr/>
          </p:nvSpPr>
          <p:spPr>
            <a:xfrm>
              <a:off x="3149600" y="2838515"/>
              <a:ext cx="1444838" cy="1604665"/>
            </a:xfrm>
            <a:prstGeom prst="rect">
              <a:avLst/>
            </a:prstGeom>
            <a:solidFill>
              <a:schemeClr val="accent3">
                <a:lumMod val="60000"/>
                <a:lumOff val="40000"/>
              </a:schemeClr>
            </a:solidFill>
            <a:ln>
              <a:solidFill>
                <a:schemeClr val="accent3"/>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18" name="Rectangle 17"/>
            <p:cNvSpPr/>
            <p:nvPr/>
          </p:nvSpPr>
          <p:spPr>
            <a:xfrm>
              <a:off x="3877522" y="2832231"/>
              <a:ext cx="722419" cy="1612368"/>
            </a:xfrm>
            <a:prstGeom prst="rect">
              <a:avLst/>
            </a:prstGeom>
            <a:solidFill>
              <a:schemeClr val="tx2">
                <a:lumMod val="40000"/>
                <a:lumOff val="60000"/>
              </a:schemeClr>
            </a:solidFill>
            <a:ln>
              <a:solidFill>
                <a:schemeClr val="bg2">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a:p>
              <a:pPr algn="ctr"/>
              <a:endParaRPr lang="en-US" dirty="0"/>
            </a:p>
          </p:txBody>
        </p:sp>
      </p:grpSp>
      <p:sp>
        <p:nvSpPr>
          <p:cNvPr id="22" name="TextBox 21"/>
          <p:cNvSpPr txBox="1"/>
          <p:nvPr/>
        </p:nvSpPr>
        <p:spPr>
          <a:xfrm>
            <a:off x="2922658" y="4210694"/>
            <a:ext cx="986259" cy="923330"/>
          </a:xfrm>
          <a:prstGeom prst="rect">
            <a:avLst/>
          </a:prstGeom>
          <a:noFill/>
          <a:ln w="25400">
            <a:solidFill>
              <a:schemeClr val="tx2">
                <a:lumMod val="50000"/>
              </a:schemeClr>
            </a:solidFill>
          </a:ln>
        </p:spPr>
        <p:txBody>
          <a:bodyPr wrap="square" rtlCol="0">
            <a:spAutoFit/>
          </a:bodyPr>
          <a:lstStyle/>
          <a:p>
            <a:pPr algn="ctr"/>
            <a:r>
              <a:rPr lang="en-US" sz="5400" dirty="0" smtClean="0">
                <a:solidFill>
                  <a:schemeClr val="tx2">
                    <a:lumMod val="50000"/>
                  </a:schemeClr>
                </a:solidFill>
              </a:rPr>
              <a:t>X</a:t>
            </a:r>
            <a:endParaRPr lang="en-US" sz="5400" dirty="0">
              <a:solidFill>
                <a:schemeClr val="tx2">
                  <a:lumMod val="50000"/>
                </a:schemeClr>
              </a:solidFill>
            </a:endParaRPr>
          </a:p>
        </p:txBody>
      </p:sp>
      <p:sp>
        <p:nvSpPr>
          <p:cNvPr id="23" name="U-Turn Arrow 22"/>
          <p:cNvSpPr/>
          <p:nvPr/>
        </p:nvSpPr>
        <p:spPr>
          <a:xfrm flipH="1">
            <a:off x="2743195" y="137965"/>
            <a:ext cx="4419603" cy="2376635"/>
          </a:xfrm>
          <a:prstGeom prst="uturnArrow">
            <a:avLst>
              <a:gd name="adj1" fmla="val 6947"/>
              <a:gd name="adj2" fmla="val 14855"/>
              <a:gd name="adj3" fmla="val 11063"/>
              <a:gd name="adj4" fmla="val 15356"/>
              <a:gd name="adj5" fmla="val 2641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4" name="TextBox 23"/>
          <p:cNvSpPr txBox="1"/>
          <p:nvPr/>
        </p:nvSpPr>
        <p:spPr>
          <a:xfrm>
            <a:off x="2296489" y="768193"/>
            <a:ext cx="1692836" cy="584775"/>
          </a:xfrm>
          <a:prstGeom prst="rect">
            <a:avLst/>
          </a:prstGeom>
          <a:noFill/>
        </p:spPr>
        <p:txBody>
          <a:bodyPr wrap="none" rtlCol="0">
            <a:spAutoFit/>
          </a:bodyPr>
          <a:lstStyle/>
          <a:p>
            <a:pPr algn="ctr"/>
            <a:r>
              <a:rPr lang="en-US" sz="1600" b="1" dirty="0" smtClean="0">
                <a:solidFill>
                  <a:schemeClr val="tx2">
                    <a:lumMod val="50000"/>
                  </a:schemeClr>
                </a:solidFill>
              </a:rPr>
              <a:t>Review Calendar/</a:t>
            </a:r>
          </a:p>
          <a:p>
            <a:pPr algn="ctr"/>
            <a:r>
              <a:rPr lang="en-US" sz="1600" b="1" dirty="0" smtClean="0">
                <a:solidFill>
                  <a:schemeClr val="tx2">
                    <a:lumMod val="50000"/>
                  </a:schemeClr>
                </a:solidFill>
              </a:rPr>
              <a:t>White Sheet</a:t>
            </a:r>
            <a:endParaRPr lang="en-US" sz="1600" b="1" dirty="0">
              <a:solidFill>
                <a:schemeClr val="tx2">
                  <a:lumMod val="50000"/>
                </a:schemeClr>
              </a:solidFill>
            </a:endParaRPr>
          </a:p>
        </p:txBody>
      </p:sp>
      <p:sp>
        <p:nvSpPr>
          <p:cNvPr id="25" name="TextBox 24"/>
          <p:cNvSpPr txBox="1"/>
          <p:nvPr/>
        </p:nvSpPr>
        <p:spPr>
          <a:xfrm>
            <a:off x="4186567" y="1509833"/>
            <a:ext cx="2262159" cy="584775"/>
          </a:xfrm>
          <a:prstGeom prst="rect">
            <a:avLst/>
          </a:prstGeom>
          <a:noFill/>
        </p:spPr>
        <p:txBody>
          <a:bodyPr wrap="none" rtlCol="0">
            <a:spAutoFit/>
          </a:bodyPr>
          <a:lstStyle/>
          <a:p>
            <a:pPr algn="ctr"/>
            <a:r>
              <a:rPr lang="en-US" sz="1600" b="1" dirty="0" smtClean="0">
                <a:solidFill>
                  <a:schemeClr val="tx2">
                    <a:lumMod val="50000"/>
                  </a:schemeClr>
                </a:solidFill>
              </a:rPr>
              <a:t>Consideration Calendar/</a:t>
            </a:r>
          </a:p>
          <a:p>
            <a:pPr algn="ctr"/>
            <a:r>
              <a:rPr lang="en-US" sz="1600" b="1" dirty="0" smtClean="0">
                <a:solidFill>
                  <a:schemeClr val="tx2">
                    <a:lumMod val="50000"/>
                  </a:schemeClr>
                </a:solidFill>
              </a:rPr>
              <a:t>Green Sheet</a:t>
            </a:r>
            <a:endParaRPr lang="en-US" sz="1600" b="1" dirty="0">
              <a:solidFill>
                <a:schemeClr val="tx2">
                  <a:lumMod val="50000"/>
                </a:schemeClr>
              </a:solidFill>
            </a:endParaRPr>
          </a:p>
        </p:txBody>
      </p:sp>
      <p:sp>
        <p:nvSpPr>
          <p:cNvPr id="28" name="Down Arrow 27"/>
          <p:cNvSpPr/>
          <p:nvPr/>
        </p:nvSpPr>
        <p:spPr>
          <a:xfrm rot="18531374">
            <a:off x="4052676" y="2658509"/>
            <a:ext cx="299858" cy="5127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Down Arrow 28"/>
          <p:cNvSpPr/>
          <p:nvPr/>
        </p:nvSpPr>
        <p:spPr>
          <a:xfrm rot="18531374">
            <a:off x="4025548" y="2144845"/>
            <a:ext cx="299858" cy="5127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Down Arrow 30"/>
          <p:cNvSpPr/>
          <p:nvPr/>
        </p:nvSpPr>
        <p:spPr>
          <a:xfrm rot="18531374">
            <a:off x="4063788" y="1683213"/>
            <a:ext cx="299858" cy="5127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Down Arrow 32"/>
          <p:cNvSpPr/>
          <p:nvPr/>
        </p:nvSpPr>
        <p:spPr>
          <a:xfrm>
            <a:off x="7279196" y="4038600"/>
            <a:ext cx="299858" cy="3441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Down Arrow 33"/>
          <p:cNvSpPr/>
          <p:nvPr/>
        </p:nvSpPr>
        <p:spPr>
          <a:xfrm rot="18531374">
            <a:off x="6237971" y="2491714"/>
            <a:ext cx="299858" cy="45315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Down Arrow 34"/>
          <p:cNvSpPr/>
          <p:nvPr/>
        </p:nvSpPr>
        <p:spPr>
          <a:xfrm rot="18531374">
            <a:off x="4457401" y="2345650"/>
            <a:ext cx="299858" cy="347206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Down Arrow 35"/>
          <p:cNvSpPr/>
          <p:nvPr/>
        </p:nvSpPr>
        <p:spPr>
          <a:xfrm rot="18531374">
            <a:off x="5822317" y="3423543"/>
            <a:ext cx="299858" cy="145663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2349469" y="1385406"/>
            <a:ext cx="784971" cy="1169551"/>
          </a:xfrm>
          <a:prstGeom prst="rect">
            <a:avLst/>
          </a:prstGeom>
          <a:noFill/>
        </p:spPr>
        <p:txBody>
          <a:bodyPr wrap="square" rtlCol="0">
            <a:spAutoFit/>
          </a:bodyPr>
          <a:lstStyle/>
          <a:p>
            <a:pPr algn="ctr"/>
            <a:r>
              <a:rPr lang="en-US" sz="1400" b="1" dirty="0" smtClean="0">
                <a:solidFill>
                  <a:schemeClr val="tx2">
                    <a:lumMod val="50000"/>
                  </a:schemeClr>
                </a:solidFill>
              </a:rPr>
              <a:t>House</a:t>
            </a:r>
          </a:p>
          <a:p>
            <a:pPr algn="ctr"/>
            <a:endParaRPr lang="en-US" sz="1400" b="1" dirty="0" smtClean="0"/>
          </a:p>
          <a:p>
            <a:r>
              <a:rPr lang="en-US" sz="1400" b="1" dirty="0" smtClean="0">
                <a:solidFill>
                  <a:schemeClr val="accent5"/>
                </a:solidFill>
              </a:rPr>
              <a:t>HB1152</a:t>
            </a:r>
            <a:endParaRPr lang="en-US" sz="1400" b="1" dirty="0" smtClean="0">
              <a:solidFill>
                <a:schemeClr val="accent2"/>
              </a:solidFill>
            </a:endParaRPr>
          </a:p>
          <a:p>
            <a:r>
              <a:rPr lang="en-US" sz="1400" b="1" dirty="0" smtClean="0">
                <a:solidFill>
                  <a:schemeClr val="accent2"/>
                </a:solidFill>
              </a:rPr>
              <a:t>HB1134</a:t>
            </a:r>
          </a:p>
          <a:p>
            <a:r>
              <a:rPr lang="en-US" sz="1400" b="1" dirty="0" smtClean="0">
                <a:solidFill>
                  <a:schemeClr val="accent4">
                    <a:lumMod val="75000"/>
                  </a:schemeClr>
                </a:solidFill>
              </a:rPr>
              <a:t>HB2255</a:t>
            </a:r>
            <a:endParaRPr lang="en-US" sz="1400" b="1" dirty="0">
              <a:solidFill>
                <a:schemeClr val="accent4">
                  <a:lumMod val="75000"/>
                </a:schemeClr>
              </a:solidFill>
            </a:endParaRPr>
          </a:p>
        </p:txBody>
      </p:sp>
      <p:sp>
        <p:nvSpPr>
          <p:cNvPr id="37" name="TextBox 36"/>
          <p:cNvSpPr txBox="1"/>
          <p:nvPr/>
        </p:nvSpPr>
        <p:spPr>
          <a:xfrm>
            <a:off x="3099841" y="1385406"/>
            <a:ext cx="784971" cy="738664"/>
          </a:xfrm>
          <a:prstGeom prst="rect">
            <a:avLst/>
          </a:prstGeom>
          <a:noFill/>
        </p:spPr>
        <p:txBody>
          <a:bodyPr wrap="square" rtlCol="0">
            <a:spAutoFit/>
          </a:bodyPr>
          <a:lstStyle/>
          <a:p>
            <a:pPr algn="ctr"/>
            <a:r>
              <a:rPr lang="en-US" sz="1400" b="1" dirty="0" smtClean="0">
                <a:solidFill>
                  <a:schemeClr val="tx2">
                    <a:lumMod val="50000"/>
                  </a:schemeClr>
                </a:solidFill>
              </a:rPr>
              <a:t>Senate</a:t>
            </a:r>
          </a:p>
          <a:p>
            <a:pPr algn="ctr"/>
            <a:endParaRPr lang="en-US" sz="1400" b="1" dirty="0" smtClean="0"/>
          </a:p>
          <a:p>
            <a:r>
              <a:rPr lang="en-US" sz="1400" b="1" dirty="0" smtClean="0">
                <a:solidFill>
                  <a:schemeClr val="accent5">
                    <a:lumMod val="50000"/>
                  </a:schemeClr>
                </a:solidFill>
              </a:rPr>
              <a:t>SB 5048</a:t>
            </a:r>
            <a:endParaRPr lang="en-US" sz="1400" b="1" dirty="0">
              <a:solidFill>
                <a:schemeClr val="accent5">
                  <a:lumMod val="50000"/>
                </a:schemeClr>
              </a:solidFill>
            </a:endParaRPr>
          </a:p>
        </p:txBody>
      </p:sp>
      <p:sp>
        <p:nvSpPr>
          <p:cNvPr id="38" name="TextBox 37"/>
          <p:cNvSpPr txBox="1"/>
          <p:nvPr/>
        </p:nvSpPr>
        <p:spPr>
          <a:xfrm>
            <a:off x="4544318" y="2106874"/>
            <a:ext cx="784971" cy="1169551"/>
          </a:xfrm>
          <a:prstGeom prst="rect">
            <a:avLst/>
          </a:prstGeom>
          <a:noFill/>
        </p:spPr>
        <p:txBody>
          <a:bodyPr wrap="square" rtlCol="0">
            <a:spAutoFit/>
          </a:bodyPr>
          <a:lstStyle/>
          <a:p>
            <a:pPr algn="ctr"/>
            <a:r>
              <a:rPr lang="en-US" sz="1400" b="1" dirty="0" smtClean="0">
                <a:solidFill>
                  <a:schemeClr val="tx2">
                    <a:lumMod val="50000"/>
                  </a:schemeClr>
                </a:solidFill>
              </a:rPr>
              <a:t>House</a:t>
            </a:r>
          </a:p>
          <a:p>
            <a:endParaRPr lang="en-US" sz="1400" b="1" dirty="0" smtClean="0">
              <a:solidFill>
                <a:schemeClr val="accent2"/>
              </a:solidFill>
            </a:endParaRPr>
          </a:p>
          <a:p>
            <a:r>
              <a:rPr lang="en-US" sz="1400" b="1" dirty="0" smtClean="0">
                <a:solidFill>
                  <a:schemeClr val="accent2"/>
                </a:solidFill>
              </a:rPr>
              <a:t>HB1134</a:t>
            </a:r>
            <a:endParaRPr lang="en-US" sz="1400" b="1" dirty="0">
              <a:solidFill>
                <a:schemeClr val="accent2"/>
              </a:solidFill>
            </a:endParaRPr>
          </a:p>
          <a:p>
            <a:r>
              <a:rPr lang="en-US" sz="1400" b="1" dirty="0">
                <a:solidFill>
                  <a:schemeClr val="accent4">
                    <a:lumMod val="75000"/>
                  </a:schemeClr>
                </a:solidFill>
              </a:rPr>
              <a:t>HB2255</a:t>
            </a:r>
          </a:p>
          <a:p>
            <a:pPr algn="ctr"/>
            <a:endParaRPr lang="en-US" sz="1400" b="1" dirty="0">
              <a:solidFill>
                <a:schemeClr val="tx2">
                  <a:lumMod val="50000"/>
                </a:schemeClr>
              </a:solidFill>
            </a:endParaRPr>
          </a:p>
        </p:txBody>
      </p:sp>
      <p:sp>
        <p:nvSpPr>
          <p:cNvPr id="39" name="TextBox 38"/>
          <p:cNvSpPr txBox="1"/>
          <p:nvPr/>
        </p:nvSpPr>
        <p:spPr>
          <a:xfrm>
            <a:off x="5294690" y="2106874"/>
            <a:ext cx="784971" cy="1169551"/>
          </a:xfrm>
          <a:prstGeom prst="rect">
            <a:avLst/>
          </a:prstGeom>
          <a:noFill/>
        </p:spPr>
        <p:txBody>
          <a:bodyPr wrap="square" rtlCol="0">
            <a:spAutoFit/>
          </a:bodyPr>
          <a:lstStyle/>
          <a:p>
            <a:pPr algn="ctr"/>
            <a:r>
              <a:rPr lang="en-US" sz="1400" b="1" dirty="0" smtClean="0">
                <a:solidFill>
                  <a:schemeClr val="tx2">
                    <a:lumMod val="50000"/>
                  </a:schemeClr>
                </a:solidFill>
              </a:rPr>
              <a:t>Senate</a:t>
            </a:r>
          </a:p>
          <a:p>
            <a:pPr algn="ctr"/>
            <a:endParaRPr lang="en-US" sz="1400" b="1" dirty="0">
              <a:solidFill>
                <a:schemeClr val="tx2">
                  <a:lumMod val="50000"/>
                </a:schemeClr>
              </a:solidFill>
            </a:endParaRPr>
          </a:p>
          <a:p>
            <a:pPr algn="ctr"/>
            <a:r>
              <a:rPr lang="en-US" sz="1400" b="1" dirty="0">
                <a:solidFill>
                  <a:schemeClr val="accent5">
                    <a:lumMod val="50000"/>
                  </a:schemeClr>
                </a:solidFill>
              </a:rPr>
              <a:t>SB 5048</a:t>
            </a:r>
          </a:p>
          <a:p>
            <a:pPr algn="ctr"/>
            <a:endParaRPr lang="en-US" sz="1400" b="1" dirty="0" smtClean="0">
              <a:solidFill>
                <a:schemeClr val="tx2">
                  <a:lumMod val="50000"/>
                </a:schemeClr>
              </a:solidFill>
            </a:endParaRPr>
          </a:p>
          <a:p>
            <a:pPr algn="ctr"/>
            <a:endParaRPr lang="en-US" sz="1400" b="1" dirty="0" smtClean="0"/>
          </a:p>
        </p:txBody>
      </p:sp>
      <p:sp>
        <p:nvSpPr>
          <p:cNvPr id="40" name="TextBox 39"/>
          <p:cNvSpPr txBox="1"/>
          <p:nvPr/>
        </p:nvSpPr>
        <p:spPr>
          <a:xfrm>
            <a:off x="6144044" y="4765988"/>
            <a:ext cx="1302676" cy="1631216"/>
          </a:xfrm>
          <a:prstGeom prst="rect">
            <a:avLst/>
          </a:prstGeom>
          <a:noFill/>
        </p:spPr>
        <p:txBody>
          <a:bodyPr wrap="square" rtlCol="0">
            <a:spAutoFit/>
          </a:bodyPr>
          <a:lstStyle/>
          <a:p>
            <a:pPr algn="ctr"/>
            <a:r>
              <a:rPr lang="en-US" sz="2000" b="1" dirty="0" smtClean="0">
                <a:solidFill>
                  <a:schemeClr val="tx2">
                    <a:lumMod val="50000"/>
                  </a:schemeClr>
                </a:solidFill>
              </a:rPr>
              <a:t>House</a:t>
            </a:r>
          </a:p>
          <a:p>
            <a:endParaRPr lang="en-US" sz="2000" b="1" dirty="0" smtClean="0">
              <a:solidFill>
                <a:schemeClr val="accent2"/>
              </a:solidFill>
            </a:endParaRPr>
          </a:p>
          <a:p>
            <a:pPr algn="ctr"/>
            <a:r>
              <a:rPr lang="en-US" sz="2000" b="1" dirty="0" smtClean="0">
                <a:solidFill>
                  <a:schemeClr val="accent2"/>
                </a:solidFill>
              </a:rPr>
              <a:t>HB1134</a:t>
            </a:r>
          </a:p>
          <a:p>
            <a:pPr algn="ctr"/>
            <a:endParaRPr lang="en-US" sz="2000" b="1" dirty="0" smtClean="0">
              <a:solidFill>
                <a:schemeClr val="accent2"/>
              </a:solidFill>
            </a:endParaRPr>
          </a:p>
          <a:p>
            <a:pPr algn="ctr"/>
            <a:r>
              <a:rPr lang="en-US" sz="2000" b="1" dirty="0" smtClean="0">
                <a:solidFill>
                  <a:schemeClr val="accent4">
                    <a:lumMod val="75000"/>
                  </a:schemeClr>
                </a:solidFill>
              </a:rPr>
              <a:t>HB2255</a:t>
            </a:r>
            <a:endParaRPr lang="en-US" sz="2000" b="1" dirty="0">
              <a:solidFill>
                <a:schemeClr val="accent4">
                  <a:lumMod val="75000"/>
                </a:schemeClr>
              </a:solidFill>
            </a:endParaRPr>
          </a:p>
        </p:txBody>
      </p:sp>
      <p:sp>
        <p:nvSpPr>
          <p:cNvPr id="41" name="TextBox 40"/>
          <p:cNvSpPr txBox="1"/>
          <p:nvPr/>
        </p:nvSpPr>
        <p:spPr>
          <a:xfrm>
            <a:off x="7408774" y="4758543"/>
            <a:ext cx="1302676" cy="1015663"/>
          </a:xfrm>
          <a:prstGeom prst="rect">
            <a:avLst/>
          </a:prstGeom>
          <a:noFill/>
        </p:spPr>
        <p:txBody>
          <a:bodyPr wrap="square" rtlCol="0">
            <a:spAutoFit/>
          </a:bodyPr>
          <a:lstStyle/>
          <a:p>
            <a:pPr algn="ctr"/>
            <a:r>
              <a:rPr lang="en-US" sz="2000" b="1" dirty="0" smtClean="0">
                <a:solidFill>
                  <a:schemeClr val="tx2">
                    <a:lumMod val="50000"/>
                  </a:schemeClr>
                </a:solidFill>
              </a:rPr>
              <a:t>Senate</a:t>
            </a:r>
          </a:p>
          <a:p>
            <a:pPr algn="ctr"/>
            <a:endParaRPr lang="en-US" sz="2000" b="1" dirty="0" smtClean="0"/>
          </a:p>
          <a:p>
            <a:pPr algn="ctr"/>
            <a:r>
              <a:rPr lang="en-US" sz="2000" b="1" dirty="0" smtClean="0">
                <a:solidFill>
                  <a:schemeClr val="accent5">
                    <a:lumMod val="50000"/>
                  </a:schemeClr>
                </a:solidFill>
              </a:rPr>
              <a:t>SB 5048</a:t>
            </a:r>
            <a:endParaRPr lang="en-US" sz="2000" b="1" dirty="0">
              <a:solidFill>
                <a:schemeClr val="accent5">
                  <a:lumMod val="50000"/>
                </a:schemeClr>
              </a:solidFill>
            </a:endParaRPr>
          </a:p>
        </p:txBody>
      </p:sp>
      <p:sp>
        <p:nvSpPr>
          <p:cNvPr id="42" name="Right Arrow 41"/>
          <p:cNvSpPr/>
          <p:nvPr/>
        </p:nvSpPr>
        <p:spPr>
          <a:xfrm rot="4441309">
            <a:off x="2473269" y="3392836"/>
            <a:ext cx="1147158" cy="290843"/>
          </a:xfrm>
          <a:prstGeom prst="rightArrow">
            <a:avLst/>
          </a:prstGeom>
          <a:solidFill>
            <a:srgbClr val="C00000">
              <a:alpha val="63000"/>
            </a:srgb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3"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0618" t="6964" r="10618" b="15117"/>
          <a:stretch/>
        </p:blipFill>
        <p:spPr bwMode="auto">
          <a:xfrm>
            <a:off x="7198247" y="3101483"/>
            <a:ext cx="617531" cy="7357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5" name="Picture 3"/>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1277" t="23243" r="14734" b="9340"/>
          <a:stretch/>
        </p:blipFill>
        <p:spPr bwMode="auto">
          <a:xfrm>
            <a:off x="6733700" y="2637280"/>
            <a:ext cx="612456" cy="7215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577999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34277" y="1887409"/>
            <a:ext cx="1392011" cy="1676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97539" y="1801629"/>
            <a:ext cx="1294720" cy="19009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0" y="0"/>
            <a:ext cx="2133600" cy="6858000"/>
          </a:xfrm>
          <a:prstGeom prst="rect">
            <a:avLst/>
          </a:prstGeom>
          <a:solidFill>
            <a:schemeClr val="tx2">
              <a:lumMod val="50000"/>
            </a:schemeClr>
          </a:solidFill>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0" y="838200"/>
            <a:ext cx="2133600" cy="3447098"/>
          </a:xfrm>
          <a:prstGeom prst="rect">
            <a:avLst/>
          </a:prstGeom>
          <a:noFill/>
        </p:spPr>
        <p:txBody>
          <a:bodyPr wrap="square" rtlCol="0">
            <a:spAutoFit/>
          </a:bodyPr>
          <a:lstStyle/>
          <a:p>
            <a:r>
              <a:rPr lang="en-US" sz="9600" dirty="0" smtClean="0">
                <a:solidFill>
                  <a:schemeClr val="bg1"/>
                </a:solidFill>
                <a:latin typeface="Arial Black" panose="020B0A04020102020204" pitchFamily="34" charset="0"/>
              </a:rPr>
              <a:t>5</a:t>
            </a:r>
          </a:p>
          <a:p>
            <a:r>
              <a:rPr lang="en-US" sz="2000" spc="-150" dirty="0" smtClean="0">
                <a:solidFill>
                  <a:schemeClr val="bg1"/>
                </a:solidFill>
                <a:latin typeface="Arial Black" panose="020B0A04020102020204" pitchFamily="34" charset="0"/>
              </a:rPr>
              <a:t>FLOOR ACTION</a:t>
            </a:r>
          </a:p>
          <a:p>
            <a:pPr algn="r"/>
            <a:r>
              <a:rPr lang="en-US" dirty="0">
                <a:solidFill>
                  <a:schemeClr val="bg1"/>
                </a:solidFill>
                <a:latin typeface="Arial Black" panose="020B0A04020102020204" pitchFamily="34" charset="0"/>
              </a:rPr>
              <a:t>s</a:t>
            </a:r>
            <a:r>
              <a:rPr lang="en-US" dirty="0" smtClean="0">
                <a:solidFill>
                  <a:schemeClr val="bg1"/>
                </a:solidFill>
                <a:latin typeface="Arial Black" panose="020B0A04020102020204" pitchFamily="34" charset="0"/>
              </a:rPr>
              <a:t>econd reading</a:t>
            </a:r>
          </a:p>
          <a:p>
            <a:pPr algn="r"/>
            <a:r>
              <a:rPr lang="en-US" sz="1600" dirty="0">
                <a:solidFill>
                  <a:schemeClr val="bg2">
                    <a:lumMod val="90000"/>
                  </a:schemeClr>
                </a:solidFill>
                <a:latin typeface="Arial Black" panose="020B0A04020102020204" pitchFamily="34" charset="0"/>
              </a:rPr>
              <a:t>a</a:t>
            </a:r>
            <a:r>
              <a:rPr lang="en-US" sz="1600" dirty="0" smtClean="0">
                <a:solidFill>
                  <a:schemeClr val="bg2">
                    <a:lumMod val="90000"/>
                  </a:schemeClr>
                </a:solidFill>
                <a:latin typeface="Arial Black" panose="020B0A04020102020204" pitchFamily="34" charset="0"/>
              </a:rPr>
              <a:t>mendments</a:t>
            </a:r>
          </a:p>
          <a:p>
            <a:pPr algn="r"/>
            <a:r>
              <a:rPr lang="en-US" sz="1600" dirty="0" smtClean="0">
                <a:solidFill>
                  <a:schemeClr val="bg2">
                    <a:lumMod val="90000"/>
                  </a:schemeClr>
                </a:solidFill>
                <a:latin typeface="Arial Black" panose="020B0A04020102020204" pitchFamily="34" charset="0"/>
              </a:rPr>
              <a:t>debate</a:t>
            </a:r>
          </a:p>
          <a:p>
            <a:pPr algn="r"/>
            <a:r>
              <a:rPr lang="en-US" dirty="0" smtClean="0">
                <a:solidFill>
                  <a:schemeClr val="bg1"/>
                </a:solidFill>
                <a:latin typeface="Arial Black" panose="020B0A04020102020204" pitchFamily="34" charset="0"/>
              </a:rPr>
              <a:t>third reading</a:t>
            </a:r>
          </a:p>
          <a:p>
            <a:pPr algn="r"/>
            <a:r>
              <a:rPr lang="en-US" sz="1600" dirty="0" smtClean="0">
                <a:solidFill>
                  <a:schemeClr val="bg2">
                    <a:lumMod val="90000"/>
                  </a:schemeClr>
                </a:solidFill>
                <a:latin typeface="Arial Black" panose="020B0A04020102020204" pitchFamily="34" charset="0"/>
              </a:rPr>
              <a:t>final passage</a:t>
            </a:r>
          </a:p>
          <a:p>
            <a:pPr algn="r"/>
            <a:endParaRPr lang="en-US" dirty="0">
              <a:solidFill>
                <a:schemeClr val="bg1"/>
              </a:solidFill>
              <a:latin typeface="Arial Black" panose="020B0A04020102020204" pitchFamily="34" charset="0"/>
            </a:endParaRPr>
          </a:p>
        </p:txBody>
      </p:sp>
      <p:grpSp>
        <p:nvGrpSpPr>
          <p:cNvPr id="15" name="Group 14"/>
          <p:cNvGrpSpPr/>
          <p:nvPr/>
        </p:nvGrpSpPr>
        <p:grpSpPr>
          <a:xfrm>
            <a:off x="3603784" y="649889"/>
            <a:ext cx="4180713" cy="1237520"/>
            <a:chOff x="2481641" y="1270311"/>
            <a:chExt cx="4180713" cy="1237520"/>
          </a:xfrm>
        </p:grpSpPr>
        <p:sp>
          <p:nvSpPr>
            <p:cNvPr id="16" name="Rectangle 15"/>
            <p:cNvSpPr/>
            <p:nvPr/>
          </p:nvSpPr>
          <p:spPr>
            <a:xfrm>
              <a:off x="2481641" y="2083641"/>
              <a:ext cx="4180713" cy="424190"/>
            </a:xfrm>
            <a:prstGeom prst="rect">
              <a:avLst/>
            </a:prstGeom>
            <a:solidFill>
              <a:schemeClr val="accent6"/>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p:cNvGrpSpPr/>
            <p:nvPr/>
          </p:nvGrpSpPr>
          <p:grpSpPr>
            <a:xfrm rot="6099779">
              <a:off x="4187337" y="660903"/>
              <a:ext cx="884817" cy="2103634"/>
              <a:chOff x="-1383131" y="4301125"/>
              <a:chExt cx="884817" cy="2103634"/>
            </a:xfrm>
            <a:solidFill>
              <a:schemeClr val="accent3">
                <a:lumMod val="60000"/>
                <a:lumOff val="40000"/>
              </a:schemeClr>
            </a:solidFill>
          </p:grpSpPr>
          <p:grpSp>
            <p:nvGrpSpPr>
              <p:cNvPr id="18" name="Group 17"/>
              <p:cNvGrpSpPr/>
              <p:nvPr/>
            </p:nvGrpSpPr>
            <p:grpSpPr>
              <a:xfrm>
                <a:off x="-1383131" y="4301125"/>
                <a:ext cx="884817" cy="2103634"/>
                <a:chOff x="-1383131" y="4301125"/>
                <a:chExt cx="884817" cy="2103634"/>
              </a:xfrm>
              <a:grpFill/>
            </p:grpSpPr>
            <p:sp>
              <p:nvSpPr>
                <p:cNvPr id="21" name="Snip Same Side Corner Rectangle 20"/>
                <p:cNvSpPr/>
                <p:nvPr/>
              </p:nvSpPr>
              <p:spPr>
                <a:xfrm>
                  <a:off x="-1074849" y="4301125"/>
                  <a:ext cx="268251" cy="1556143"/>
                </a:xfrm>
                <a:prstGeom prst="snip2SameRect">
                  <a:avLst/>
                </a:prstGeom>
                <a:grp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p:cNvSpPr/>
                <p:nvPr/>
              </p:nvSpPr>
              <p:spPr>
                <a:xfrm>
                  <a:off x="-1383131" y="5834246"/>
                  <a:ext cx="884817" cy="570513"/>
                </a:xfrm>
                <a:prstGeom prst="roundRect">
                  <a:avLst/>
                </a:prstGeom>
                <a:grp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Rounded Rectangle 18"/>
              <p:cNvSpPr/>
              <p:nvPr/>
            </p:nvSpPr>
            <p:spPr>
              <a:xfrm>
                <a:off x="-1383131" y="5834246"/>
                <a:ext cx="154141" cy="570513"/>
              </a:xfrm>
              <a:prstGeom prst="roundRect">
                <a:avLst/>
              </a:prstGeom>
              <a:grp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19"/>
              <p:cNvSpPr/>
              <p:nvPr/>
            </p:nvSpPr>
            <p:spPr>
              <a:xfrm>
                <a:off x="-652456" y="5834246"/>
                <a:ext cx="154142" cy="570513"/>
              </a:xfrm>
              <a:prstGeom prst="roundRect">
                <a:avLst/>
              </a:prstGeom>
              <a:grp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26" name="Down Arrow 25"/>
          <p:cNvSpPr/>
          <p:nvPr/>
        </p:nvSpPr>
        <p:spPr>
          <a:xfrm>
            <a:off x="5432338" y="5144443"/>
            <a:ext cx="457422" cy="6096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Down Arrow 26"/>
          <p:cNvSpPr/>
          <p:nvPr/>
        </p:nvSpPr>
        <p:spPr>
          <a:xfrm>
            <a:off x="7284621" y="5137161"/>
            <a:ext cx="499876" cy="60960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Down Arrow 27"/>
          <p:cNvSpPr/>
          <p:nvPr/>
        </p:nvSpPr>
        <p:spPr>
          <a:xfrm>
            <a:off x="3603784" y="5144444"/>
            <a:ext cx="499876" cy="60960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3339847" y="5746764"/>
            <a:ext cx="1054119" cy="923330"/>
          </a:xfrm>
          <a:prstGeom prst="rect">
            <a:avLst/>
          </a:prstGeom>
          <a:noFill/>
        </p:spPr>
        <p:txBody>
          <a:bodyPr wrap="square" rtlCol="0">
            <a:spAutoFit/>
          </a:bodyPr>
          <a:lstStyle/>
          <a:p>
            <a:pPr algn="ctr"/>
            <a:r>
              <a:rPr lang="en-US" b="1" dirty="0" smtClean="0">
                <a:solidFill>
                  <a:schemeClr val="tx2">
                    <a:lumMod val="50000"/>
                  </a:schemeClr>
                </a:solidFill>
              </a:rPr>
              <a:t>PASSED HOUSE</a:t>
            </a:r>
          </a:p>
          <a:p>
            <a:pPr algn="ctr"/>
            <a:r>
              <a:rPr lang="en-US" b="1" dirty="0" smtClean="0">
                <a:solidFill>
                  <a:schemeClr val="tx2">
                    <a:lumMod val="50000"/>
                  </a:schemeClr>
                </a:solidFill>
              </a:rPr>
              <a:t>85:12</a:t>
            </a:r>
            <a:endParaRPr lang="en-US" b="1" dirty="0">
              <a:solidFill>
                <a:schemeClr val="tx2">
                  <a:lumMod val="50000"/>
                </a:schemeClr>
              </a:solidFill>
            </a:endParaRPr>
          </a:p>
        </p:txBody>
      </p:sp>
      <p:sp>
        <p:nvSpPr>
          <p:cNvPr id="30" name="TextBox 29"/>
          <p:cNvSpPr txBox="1"/>
          <p:nvPr/>
        </p:nvSpPr>
        <p:spPr>
          <a:xfrm>
            <a:off x="5133989" y="5746765"/>
            <a:ext cx="1054119" cy="923330"/>
          </a:xfrm>
          <a:prstGeom prst="rect">
            <a:avLst/>
          </a:prstGeom>
          <a:noFill/>
        </p:spPr>
        <p:txBody>
          <a:bodyPr wrap="square" rtlCol="0">
            <a:spAutoFit/>
          </a:bodyPr>
          <a:lstStyle/>
          <a:p>
            <a:pPr algn="ctr"/>
            <a:r>
              <a:rPr lang="en-US" b="1" dirty="0" smtClean="0">
                <a:solidFill>
                  <a:schemeClr val="tx2">
                    <a:lumMod val="50000"/>
                  </a:schemeClr>
                </a:solidFill>
              </a:rPr>
              <a:t>PASSED HOUSE 58:40</a:t>
            </a:r>
            <a:endParaRPr lang="en-US" b="1" dirty="0">
              <a:solidFill>
                <a:schemeClr val="tx2">
                  <a:lumMod val="50000"/>
                </a:schemeClr>
              </a:solidFill>
            </a:endParaRPr>
          </a:p>
        </p:txBody>
      </p:sp>
      <p:sp>
        <p:nvSpPr>
          <p:cNvPr id="31" name="TextBox 30"/>
          <p:cNvSpPr txBox="1"/>
          <p:nvPr/>
        </p:nvSpPr>
        <p:spPr>
          <a:xfrm>
            <a:off x="7007499" y="5749956"/>
            <a:ext cx="1054119" cy="923330"/>
          </a:xfrm>
          <a:prstGeom prst="rect">
            <a:avLst/>
          </a:prstGeom>
          <a:noFill/>
        </p:spPr>
        <p:txBody>
          <a:bodyPr wrap="square" rtlCol="0">
            <a:spAutoFit/>
          </a:bodyPr>
          <a:lstStyle/>
          <a:p>
            <a:pPr algn="ctr"/>
            <a:r>
              <a:rPr lang="en-US" b="1" dirty="0" smtClean="0">
                <a:solidFill>
                  <a:schemeClr val="tx2">
                    <a:lumMod val="50000"/>
                  </a:schemeClr>
                </a:solidFill>
              </a:rPr>
              <a:t>PASSED SENATE 31:17</a:t>
            </a:r>
            <a:endParaRPr lang="en-US" b="1" dirty="0">
              <a:solidFill>
                <a:schemeClr val="tx2">
                  <a:lumMod val="50000"/>
                </a:schemeClr>
              </a:solidFill>
            </a:endParaRPr>
          </a:p>
        </p:txBody>
      </p:sp>
      <p:grpSp>
        <p:nvGrpSpPr>
          <p:cNvPr id="32" name="Group 31"/>
          <p:cNvGrpSpPr/>
          <p:nvPr/>
        </p:nvGrpSpPr>
        <p:grpSpPr>
          <a:xfrm>
            <a:off x="2300424" y="3463408"/>
            <a:ext cx="6762846" cy="2092881"/>
            <a:chOff x="2197469" y="2976503"/>
            <a:chExt cx="6762846" cy="2092881"/>
          </a:xfrm>
        </p:grpSpPr>
        <p:sp>
          <p:nvSpPr>
            <p:cNvPr id="33" name="Rectangle 32"/>
            <p:cNvSpPr/>
            <p:nvPr/>
          </p:nvSpPr>
          <p:spPr>
            <a:xfrm>
              <a:off x="2197469" y="2976503"/>
              <a:ext cx="6762846" cy="2092881"/>
            </a:xfrm>
            <a:prstGeom prst="rect">
              <a:avLst/>
            </a:prstGeom>
          </p:spPr>
          <p:txBody>
            <a:bodyPr wrap="square">
              <a:spAutoFit/>
            </a:bodyPr>
            <a:lstStyle/>
            <a:p>
              <a:pPr algn="ctr"/>
              <a:r>
                <a:rPr lang="en-US" sz="13000" dirty="0" smtClean="0">
                  <a:solidFill>
                    <a:schemeClr val="accent2"/>
                  </a:solidFill>
                  <a:latin typeface="Wingdings" panose="05000000000000000000" pitchFamily="2" charset="2"/>
                </a:rPr>
                <a:t>3	</a:t>
              </a:r>
              <a:r>
                <a:rPr lang="en-US" sz="13000" dirty="0" smtClean="0">
                  <a:solidFill>
                    <a:schemeClr val="accent4">
                      <a:lumMod val="75000"/>
                    </a:schemeClr>
                  </a:solidFill>
                  <a:latin typeface="Wingdings" panose="05000000000000000000" pitchFamily="2" charset="2"/>
                </a:rPr>
                <a:t>3	</a:t>
              </a:r>
              <a:r>
                <a:rPr lang="en-US" sz="13000" dirty="0" smtClean="0">
                  <a:solidFill>
                    <a:schemeClr val="accent5">
                      <a:lumMod val="50000"/>
                    </a:schemeClr>
                  </a:solidFill>
                  <a:latin typeface="Wingdings" panose="05000000000000000000" pitchFamily="2" charset="2"/>
                </a:rPr>
                <a:t>3</a:t>
              </a:r>
              <a:endParaRPr lang="en-US" sz="13000" dirty="0">
                <a:solidFill>
                  <a:schemeClr val="accent5">
                    <a:lumMod val="50000"/>
                  </a:schemeClr>
                </a:solidFill>
              </a:endParaRPr>
            </a:p>
          </p:txBody>
        </p:sp>
        <p:sp>
          <p:nvSpPr>
            <p:cNvPr id="34" name="TextBox 33"/>
            <p:cNvSpPr txBox="1"/>
            <p:nvPr/>
          </p:nvSpPr>
          <p:spPr>
            <a:xfrm>
              <a:off x="3246771" y="2998591"/>
              <a:ext cx="5080068" cy="369332"/>
            </a:xfrm>
            <a:prstGeom prst="rect">
              <a:avLst/>
            </a:prstGeom>
            <a:noFill/>
          </p:spPr>
          <p:txBody>
            <a:bodyPr wrap="square" rtlCol="0">
              <a:spAutoFit/>
            </a:bodyPr>
            <a:lstStyle/>
            <a:p>
              <a:r>
                <a:rPr lang="en-US" b="1" dirty="0" smtClean="0">
                  <a:solidFill>
                    <a:schemeClr val="accent2"/>
                  </a:solidFill>
                </a:rPr>
                <a:t> HB1134</a:t>
              </a:r>
              <a:r>
                <a:rPr lang="en-US" b="1" dirty="0" smtClean="0">
                  <a:solidFill>
                    <a:srgbClr val="002060"/>
                  </a:solidFill>
                </a:rPr>
                <a:t>  </a:t>
              </a:r>
              <a:r>
                <a:rPr lang="en-US" dirty="0" smtClean="0"/>
                <a:t>                   </a:t>
              </a:r>
              <a:r>
                <a:rPr lang="en-US" b="1" dirty="0" smtClean="0">
                  <a:solidFill>
                    <a:schemeClr val="accent4">
                      <a:lumMod val="75000"/>
                    </a:schemeClr>
                  </a:solidFill>
                </a:rPr>
                <a:t>HB2255</a:t>
              </a:r>
              <a:r>
                <a:rPr lang="en-US" dirty="0" smtClean="0"/>
                <a:t>                     </a:t>
              </a:r>
              <a:r>
                <a:rPr lang="en-US" b="1" dirty="0" smtClean="0">
                  <a:solidFill>
                    <a:schemeClr val="accent5">
                      <a:lumMod val="50000"/>
                    </a:schemeClr>
                  </a:solidFill>
                </a:rPr>
                <a:t>SB5048</a:t>
              </a:r>
              <a:r>
                <a:rPr lang="en-US" dirty="0" smtClean="0"/>
                <a:t>       </a:t>
              </a:r>
              <a:endParaRPr lang="en-US" sz="1600" dirty="0"/>
            </a:p>
          </p:txBody>
        </p:sp>
      </p:grpSp>
    </p:spTree>
    <p:extLst>
      <p:ext uri="{BB962C8B-B14F-4D97-AF65-F5344CB8AC3E}">
        <p14:creationId xmlns:p14="http://schemas.microsoft.com/office/powerpoint/2010/main" val="18507433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2133600" cy="6858000"/>
          </a:xfrm>
          <a:prstGeom prst="rect">
            <a:avLst/>
          </a:prstGeom>
          <a:solidFill>
            <a:schemeClr val="tx2">
              <a:lumMod val="50000"/>
            </a:schemeClr>
          </a:solidFill>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0" y="838200"/>
            <a:ext cx="2133600" cy="2646878"/>
          </a:xfrm>
          <a:prstGeom prst="rect">
            <a:avLst/>
          </a:prstGeom>
          <a:noFill/>
        </p:spPr>
        <p:txBody>
          <a:bodyPr wrap="square" rtlCol="0">
            <a:spAutoFit/>
          </a:bodyPr>
          <a:lstStyle/>
          <a:p>
            <a:r>
              <a:rPr lang="en-US" sz="9600" dirty="0" smtClean="0">
                <a:solidFill>
                  <a:schemeClr val="bg1"/>
                </a:solidFill>
                <a:latin typeface="Arial Black" panose="020B0A04020102020204" pitchFamily="34" charset="0"/>
              </a:rPr>
              <a:t>6</a:t>
            </a:r>
          </a:p>
          <a:p>
            <a:r>
              <a:rPr lang="en-US" sz="2600" dirty="0" smtClean="0">
                <a:solidFill>
                  <a:schemeClr val="bg1"/>
                </a:solidFill>
                <a:latin typeface="Arial Black" panose="020B0A04020102020204" pitchFamily="34" charset="0"/>
              </a:rPr>
              <a:t>OPPOSITE CHAMBER</a:t>
            </a:r>
          </a:p>
          <a:p>
            <a:pPr algn="r"/>
            <a:r>
              <a:rPr lang="en-US" dirty="0" smtClean="0">
                <a:solidFill>
                  <a:schemeClr val="bg1"/>
                </a:solidFill>
                <a:latin typeface="Arial Black" panose="020B0A04020102020204" pitchFamily="34" charset="0"/>
              </a:rPr>
              <a:t>repeat process</a:t>
            </a:r>
            <a:endParaRPr lang="en-US" dirty="0">
              <a:solidFill>
                <a:schemeClr val="bg1"/>
              </a:solidFill>
              <a:latin typeface="Arial Black" panose="020B0A04020102020204" pitchFamily="34" charset="0"/>
            </a:endParaRPr>
          </a:p>
        </p:txBody>
      </p:sp>
      <p:sp>
        <p:nvSpPr>
          <p:cNvPr id="5" name="TextBox 4"/>
          <p:cNvSpPr txBox="1"/>
          <p:nvPr/>
        </p:nvSpPr>
        <p:spPr>
          <a:xfrm>
            <a:off x="2807051" y="5724369"/>
            <a:ext cx="1912805" cy="646331"/>
          </a:xfrm>
          <a:prstGeom prst="rect">
            <a:avLst/>
          </a:prstGeom>
          <a:noFill/>
        </p:spPr>
        <p:txBody>
          <a:bodyPr wrap="square" rtlCol="0">
            <a:spAutoFit/>
          </a:bodyPr>
          <a:lstStyle/>
          <a:p>
            <a:pPr algn="ctr"/>
            <a:r>
              <a:rPr lang="en-US" b="1" dirty="0" smtClean="0">
                <a:solidFill>
                  <a:schemeClr val="tx2">
                    <a:lumMod val="50000"/>
                  </a:schemeClr>
                </a:solidFill>
              </a:rPr>
              <a:t>PASSED SENATE</a:t>
            </a:r>
          </a:p>
          <a:p>
            <a:pPr algn="ctr"/>
            <a:r>
              <a:rPr lang="en-US" b="1" dirty="0" smtClean="0">
                <a:solidFill>
                  <a:schemeClr val="tx2">
                    <a:lumMod val="50000"/>
                  </a:schemeClr>
                </a:solidFill>
              </a:rPr>
              <a:t>with amendments</a:t>
            </a:r>
          </a:p>
        </p:txBody>
      </p:sp>
      <p:sp>
        <p:nvSpPr>
          <p:cNvPr id="6" name="TextBox 5"/>
          <p:cNvSpPr txBox="1"/>
          <p:nvPr/>
        </p:nvSpPr>
        <p:spPr>
          <a:xfrm>
            <a:off x="4846016" y="5486400"/>
            <a:ext cx="1552623" cy="646331"/>
          </a:xfrm>
          <a:prstGeom prst="rect">
            <a:avLst/>
          </a:prstGeom>
          <a:noFill/>
        </p:spPr>
        <p:txBody>
          <a:bodyPr wrap="square" rtlCol="0">
            <a:spAutoFit/>
          </a:bodyPr>
          <a:lstStyle/>
          <a:p>
            <a:pPr algn="ctr"/>
            <a:r>
              <a:rPr lang="en-US" b="1" dirty="0" smtClean="0">
                <a:solidFill>
                  <a:srgbClr val="C00000"/>
                </a:solidFill>
              </a:rPr>
              <a:t>Died in Senate  committee</a:t>
            </a:r>
            <a:endParaRPr lang="en-US" b="1" dirty="0">
              <a:solidFill>
                <a:srgbClr val="C00000"/>
              </a:solidFill>
            </a:endParaRPr>
          </a:p>
        </p:txBody>
      </p:sp>
      <p:sp>
        <p:nvSpPr>
          <p:cNvPr id="9" name="TextBox 8"/>
          <p:cNvSpPr txBox="1"/>
          <p:nvPr/>
        </p:nvSpPr>
        <p:spPr>
          <a:xfrm>
            <a:off x="6458563" y="5724369"/>
            <a:ext cx="2057400" cy="646331"/>
          </a:xfrm>
          <a:prstGeom prst="rect">
            <a:avLst/>
          </a:prstGeom>
          <a:noFill/>
        </p:spPr>
        <p:txBody>
          <a:bodyPr wrap="square" rtlCol="0">
            <a:spAutoFit/>
          </a:bodyPr>
          <a:lstStyle/>
          <a:p>
            <a:pPr algn="ctr"/>
            <a:r>
              <a:rPr lang="en-US" b="1" dirty="0" smtClean="0">
                <a:solidFill>
                  <a:schemeClr val="tx2">
                    <a:lumMod val="50000"/>
                  </a:schemeClr>
                </a:solidFill>
              </a:rPr>
              <a:t>PASSED HOUSE with amendments</a:t>
            </a:r>
          </a:p>
        </p:txBody>
      </p:sp>
      <p:sp>
        <p:nvSpPr>
          <p:cNvPr id="10" name="Down Arrow 9"/>
          <p:cNvSpPr/>
          <p:nvPr/>
        </p:nvSpPr>
        <p:spPr>
          <a:xfrm>
            <a:off x="3450965" y="4712006"/>
            <a:ext cx="528458" cy="100299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quot;No&quot; Symbol 10"/>
          <p:cNvSpPr/>
          <p:nvPr/>
        </p:nvSpPr>
        <p:spPr>
          <a:xfrm>
            <a:off x="5235950" y="4755671"/>
            <a:ext cx="651583" cy="627426"/>
          </a:xfrm>
          <a:prstGeom prst="noSmoking">
            <a:avLst/>
          </a:prstGeom>
          <a:solidFill>
            <a:srgbClr val="C00000">
              <a:alpha val="51000"/>
            </a:srgb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23" name="Group 22"/>
          <p:cNvGrpSpPr/>
          <p:nvPr/>
        </p:nvGrpSpPr>
        <p:grpSpPr>
          <a:xfrm>
            <a:off x="2197469" y="2976503"/>
            <a:ext cx="6762846" cy="2092881"/>
            <a:chOff x="2197469" y="2976503"/>
            <a:chExt cx="6762846" cy="2092881"/>
          </a:xfrm>
        </p:grpSpPr>
        <p:sp>
          <p:nvSpPr>
            <p:cNvPr id="8" name="Rectangle 7"/>
            <p:cNvSpPr/>
            <p:nvPr/>
          </p:nvSpPr>
          <p:spPr>
            <a:xfrm>
              <a:off x="2197469" y="2976503"/>
              <a:ext cx="6762846" cy="2092881"/>
            </a:xfrm>
            <a:prstGeom prst="rect">
              <a:avLst/>
            </a:prstGeom>
          </p:spPr>
          <p:txBody>
            <a:bodyPr wrap="square">
              <a:spAutoFit/>
            </a:bodyPr>
            <a:lstStyle/>
            <a:p>
              <a:pPr algn="ctr"/>
              <a:r>
                <a:rPr lang="en-US" sz="13000" dirty="0" smtClean="0">
                  <a:solidFill>
                    <a:schemeClr val="accent2"/>
                  </a:solidFill>
                  <a:latin typeface="Wingdings" panose="05000000000000000000" pitchFamily="2" charset="2"/>
                </a:rPr>
                <a:t>3	</a:t>
              </a:r>
              <a:r>
                <a:rPr lang="en-US" sz="13000" dirty="0" smtClean="0">
                  <a:solidFill>
                    <a:schemeClr val="accent4">
                      <a:lumMod val="75000"/>
                    </a:schemeClr>
                  </a:solidFill>
                  <a:latin typeface="Wingdings" panose="05000000000000000000" pitchFamily="2" charset="2"/>
                </a:rPr>
                <a:t>3	</a:t>
              </a:r>
              <a:r>
                <a:rPr lang="en-US" sz="13000" dirty="0" smtClean="0">
                  <a:solidFill>
                    <a:schemeClr val="accent5">
                      <a:lumMod val="50000"/>
                    </a:schemeClr>
                  </a:solidFill>
                  <a:latin typeface="Wingdings" panose="05000000000000000000" pitchFamily="2" charset="2"/>
                </a:rPr>
                <a:t>3</a:t>
              </a:r>
              <a:endParaRPr lang="en-US" sz="13000" dirty="0">
                <a:solidFill>
                  <a:schemeClr val="accent5">
                    <a:lumMod val="50000"/>
                  </a:schemeClr>
                </a:solidFill>
              </a:endParaRPr>
            </a:p>
          </p:txBody>
        </p:sp>
        <p:sp>
          <p:nvSpPr>
            <p:cNvPr id="13" name="TextBox 12"/>
            <p:cNvSpPr txBox="1"/>
            <p:nvPr/>
          </p:nvSpPr>
          <p:spPr>
            <a:xfrm>
              <a:off x="3246771" y="2998591"/>
              <a:ext cx="5080068" cy="369332"/>
            </a:xfrm>
            <a:prstGeom prst="rect">
              <a:avLst/>
            </a:prstGeom>
            <a:noFill/>
          </p:spPr>
          <p:txBody>
            <a:bodyPr wrap="square" rtlCol="0">
              <a:spAutoFit/>
            </a:bodyPr>
            <a:lstStyle/>
            <a:p>
              <a:r>
                <a:rPr lang="en-US" b="1" dirty="0" smtClean="0">
                  <a:solidFill>
                    <a:schemeClr val="accent2"/>
                  </a:solidFill>
                </a:rPr>
                <a:t> HB1134</a:t>
              </a:r>
              <a:r>
                <a:rPr lang="en-US" b="1" dirty="0" smtClean="0">
                  <a:solidFill>
                    <a:srgbClr val="002060"/>
                  </a:solidFill>
                </a:rPr>
                <a:t>  </a:t>
              </a:r>
              <a:r>
                <a:rPr lang="en-US" dirty="0" smtClean="0"/>
                <a:t>                   </a:t>
              </a:r>
              <a:r>
                <a:rPr lang="en-US" b="1" dirty="0" smtClean="0">
                  <a:solidFill>
                    <a:schemeClr val="accent4">
                      <a:lumMod val="75000"/>
                    </a:schemeClr>
                  </a:solidFill>
                </a:rPr>
                <a:t>HB2255</a:t>
              </a:r>
              <a:r>
                <a:rPr lang="en-US" dirty="0" smtClean="0"/>
                <a:t>                     </a:t>
              </a:r>
              <a:r>
                <a:rPr lang="en-US" b="1" dirty="0" smtClean="0">
                  <a:solidFill>
                    <a:schemeClr val="accent5">
                      <a:lumMod val="50000"/>
                    </a:schemeClr>
                  </a:solidFill>
                </a:rPr>
                <a:t>SB5048</a:t>
              </a:r>
              <a:r>
                <a:rPr lang="en-US" dirty="0" smtClean="0"/>
                <a:t>       </a:t>
              </a:r>
              <a:endParaRPr lang="en-US" sz="1600" dirty="0"/>
            </a:p>
          </p:txBody>
        </p:sp>
      </p:grpSp>
      <p:cxnSp>
        <p:nvCxnSpPr>
          <p:cNvPr id="94" name="Straight Connector 93"/>
          <p:cNvCxnSpPr/>
          <p:nvPr/>
        </p:nvCxnSpPr>
        <p:spPr>
          <a:xfrm>
            <a:off x="5577331" y="431100"/>
            <a:ext cx="0" cy="0"/>
          </a:xfrm>
          <a:prstGeom prst="line">
            <a:avLst/>
          </a:prstGeom>
          <a:ln w="2540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grpSp>
        <p:nvGrpSpPr>
          <p:cNvPr id="22" name="Group 21"/>
          <p:cNvGrpSpPr/>
          <p:nvPr/>
        </p:nvGrpSpPr>
        <p:grpSpPr>
          <a:xfrm>
            <a:off x="4586810" y="250214"/>
            <a:ext cx="2105274" cy="3117710"/>
            <a:chOff x="4312928" y="250214"/>
            <a:chExt cx="2581427" cy="3822848"/>
          </a:xfrm>
        </p:grpSpPr>
        <p:grpSp>
          <p:nvGrpSpPr>
            <p:cNvPr id="16" name="Group 15"/>
            <p:cNvGrpSpPr/>
            <p:nvPr/>
          </p:nvGrpSpPr>
          <p:grpSpPr>
            <a:xfrm>
              <a:off x="4312928" y="250216"/>
              <a:ext cx="2581427" cy="3822846"/>
              <a:chOff x="4312928" y="250216"/>
              <a:chExt cx="2581427" cy="3822846"/>
            </a:xfrm>
          </p:grpSpPr>
          <p:grpSp>
            <p:nvGrpSpPr>
              <p:cNvPr id="2" name="Group 1"/>
              <p:cNvGrpSpPr/>
              <p:nvPr/>
            </p:nvGrpSpPr>
            <p:grpSpPr>
              <a:xfrm>
                <a:off x="4312928" y="250216"/>
                <a:ext cx="2581427" cy="3822845"/>
                <a:chOff x="4312928" y="250216"/>
                <a:chExt cx="2581427" cy="3822845"/>
              </a:xfrm>
            </p:grpSpPr>
            <p:grpSp>
              <p:nvGrpSpPr>
                <p:cNvPr id="53" name="Group 52"/>
                <p:cNvGrpSpPr/>
                <p:nvPr/>
              </p:nvGrpSpPr>
              <p:grpSpPr>
                <a:xfrm>
                  <a:off x="4312928" y="250216"/>
                  <a:ext cx="2581427" cy="3822845"/>
                  <a:chOff x="3908344" y="519631"/>
                  <a:chExt cx="3708471" cy="5491884"/>
                </a:xfrm>
              </p:grpSpPr>
              <p:grpSp>
                <p:nvGrpSpPr>
                  <p:cNvPr id="25" name="Group 24"/>
                  <p:cNvGrpSpPr/>
                  <p:nvPr/>
                </p:nvGrpSpPr>
                <p:grpSpPr>
                  <a:xfrm>
                    <a:off x="3908344" y="2117317"/>
                    <a:ext cx="3708471" cy="3894198"/>
                    <a:chOff x="3810000" y="471597"/>
                    <a:chExt cx="3708470" cy="3894199"/>
                  </a:xfrm>
                </p:grpSpPr>
                <p:grpSp>
                  <p:nvGrpSpPr>
                    <p:cNvPr id="15" name="Group 14"/>
                    <p:cNvGrpSpPr/>
                    <p:nvPr/>
                  </p:nvGrpSpPr>
                  <p:grpSpPr>
                    <a:xfrm>
                      <a:off x="3810000" y="2514600"/>
                      <a:ext cx="3708470" cy="838200"/>
                      <a:chOff x="3810000" y="2514600"/>
                      <a:chExt cx="3708469" cy="838200"/>
                    </a:xfrm>
                  </p:grpSpPr>
                  <p:sp>
                    <p:nvSpPr>
                      <p:cNvPr id="7" name="Rectangle 6"/>
                      <p:cNvSpPr/>
                      <p:nvPr/>
                    </p:nvSpPr>
                    <p:spPr>
                      <a:xfrm>
                        <a:off x="3810000" y="2514600"/>
                        <a:ext cx="3708469" cy="152400"/>
                      </a:xfrm>
                      <a:prstGeom prst="rect">
                        <a:avLst/>
                      </a:prstGeom>
                      <a:solidFill>
                        <a:schemeClr val="accent3">
                          <a:lumMod val="60000"/>
                          <a:lumOff val="4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3810000" y="2743200"/>
                        <a:ext cx="528458" cy="609600"/>
                      </a:xfrm>
                      <a:prstGeom prst="rect">
                        <a:avLst/>
                      </a:prstGeom>
                      <a:solidFill>
                        <a:schemeClr val="accent3">
                          <a:lumMod val="60000"/>
                          <a:lumOff val="4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4439780" y="2743200"/>
                        <a:ext cx="528458" cy="609600"/>
                      </a:xfrm>
                      <a:prstGeom prst="rect">
                        <a:avLst/>
                      </a:prstGeom>
                      <a:solidFill>
                        <a:schemeClr val="accent3">
                          <a:lumMod val="60000"/>
                          <a:lumOff val="4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5083916" y="2743200"/>
                        <a:ext cx="528458" cy="609600"/>
                      </a:xfrm>
                      <a:prstGeom prst="rect">
                        <a:avLst/>
                      </a:prstGeom>
                      <a:solidFill>
                        <a:schemeClr val="accent3">
                          <a:lumMod val="60000"/>
                          <a:lumOff val="4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5740801" y="2743200"/>
                        <a:ext cx="528458"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6366714" y="2743200"/>
                        <a:ext cx="528458"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Rectangle 20"/>
                    <p:cNvSpPr/>
                    <p:nvPr/>
                  </p:nvSpPr>
                  <p:spPr>
                    <a:xfrm>
                      <a:off x="6990012" y="2743200"/>
                      <a:ext cx="528458"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Block Arc 23"/>
                    <p:cNvSpPr/>
                    <p:nvPr/>
                  </p:nvSpPr>
                  <p:spPr>
                    <a:xfrm>
                      <a:off x="3821359" y="471597"/>
                      <a:ext cx="3657600" cy="3894199"/>
                    </a:xfrm>
                    <a:prstGeom prst="blockArc">
                      <a:avLst>
                        <a:gd name="adj1" fmla="val 10800000"/>
                        <a:gd name="adj2" fmla="val 21573315"/>
                        <a:gd name="adj3" fmla="val 11181"/>
                      </a:avLst>
                    </a:prstGeom>
                    <a:solidFill>
                      <a:schemeClr val="accent3">
                        <a:lumMod val="60000"/>
                        <a:lumOff val="4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50" name="Group 49"/>
                  <p:cNvGrpSpPr/>
                  <p:nvPr/>
                </p:nvGrpSpPr>
                <p:grpSpPr>
                  <a:xfrm>
                    <a:off x="5422056" y="519631"/>
                    <a:ext cx="652886" cy="1531121"/>
                    <a:chOff x="5356629" y="159454"/>
                    <a:chExt cx="811895" cy="1904023"/>
                  </a:xfrm>
                </p:grpSpPr>
                <p:sp>
                  <p:nvSpPr>
                    <p:cNvPr id="30" name="Rectangle 29"/>
                    <p:cNvSpPr/>
                    <p:nvPr/>
                  </p:nvSpPr>
                  <p:spPr>
                    <a:xfrm>
                      <a:off x="5385666" y="1246160"/>
                      <a:ext cx="186725" cy="500723"/>
                    </a:xfrm>
                    <a:prstGeom prst="rect">
                      <a:avLst/>
                    </a:prstGeom>
                    <a:solidFill>
                      <a:schemeClr val="accent3">
                        <a:lumMod val="60000"/>
                        <a:lumOff val="4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5356629" y="1834877"/>
                      <a:ext cx="811895" cy="228600"/>
                    </a:xfrm>
                    <a:prstGeom prst="rect">
                      <a:avLst/>
                    </a:prstGeom>
                    <a:solidFill>
                      <a:schemeClr val="accent3">
                        <a:lumMod val="60000"/>
                        <a:lumOff val="4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a:off x="5916153" y="1246160"/>
                      <a:ext cx="186725" cy="5007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lowchart: Connector 45"/>
                    <p:cNvSpPr/>
                    <p:nvPr/>
                  </p:nvSpPr>
                  <p:spPr>
                    <a:xfrm>
                      <a:off x="5609871" y="159454"/>
                      <a:ext cx="229272" cy="228600"/>
                    </a:xfrm>
                    <a:prstGeom prst="flowChartConnector">
                      <a:avLst/>
                    </a:prstGeom>
                    <a:solidFill>
                      <a:schemeClr val="accent3">
                        <a:lumMod val="60000"/>
                        <a:lumOff val="4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p:cNvSpPr/>
                    <p:nvPr/>
                  </p:nvSpPr>
                  <p:spPr>
                    <a:xfrm>
                      <a:off x="5652418" y="1246160"/>
                      <a:ext cx="186725" cy="500723"/>
                    </a:xfrm>
                    <a:prstGeom prst="rect">
                      <a:avLst/>
                    </a:prstGeom>
                    <a:solidFill>
                      <a:schemeClr val="accent3">
                        <a:lumMod val="60000"/>
                        <a:lumOff val="4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029" name="Isosceles Triangle 1028"/>
                <p:cNvSpPr/>
                <p:nvPr/>
              </p:nvSpPr>
              <p:spPr>
                <a:xfrm>
                  <a:off x="5374887" y="422632"/>
                  <a:ext cx="427055" cy="383825"/>
                </a:xfrm>
                <a:prstGeom prst="triangle">
                  <a:avLst/>
                </a:prstGeom>
                <a:solidFill>
                  <a:schemeClr val="accent3">
                    <a:lumMod val="60000"/>
                    <a:lumOff val="4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p:cNvGrpSpPr/>
              <p:nvPr/>
            </p:nvGrpSpPr>
            <p:grpSpPr>
              <a:xfrm>
                <a:off x="4318278" y="858510"/>
                <a:ext cx="2573521" cy="3214552"/>
                <a:chOff x="3919700" y="1393505"/>
                <a:chExt cx="3697111" cy="4618011"/>
              </a:xfrm>
              <a:solidFill>
                <a:schemeClr val="accent4"/>
              </a:solidFill>
            </p:grpSpPr>
            <p:grpSp>
              <p:nvGrpSpPr>
                <p:cNvPr id="57" name="Group 56"/>
                <p:cNvGrpSpPr/>
                <p:nvPr/>
              </p:nvGrpSpPr>
              <p:grpSpPr>
                <a:xfrm>
                  <a:off x="3919700" y="2117317"/>
                  <a:ext cx="3697111" cy="3894199"/>
                  <a:chOff x="3821358" y="471597"/>
                  <a:chExt cx="3697111" cy="3894199"/>
                </a:xfrm>
                <a:grpFill/>
              </p:grpSpPr>
              <p:grpSp>
                <p:nvGrpSpPr>
                  <p:cNvPr id="66" name="Group 65"/>
                  <p:cNvGrpSpPr/>
                  <p:nvPr/>
                </p:nvGrpSpPr>
                <p:grpSpPr>
                  <a:xfrm>
                    <a:off x="5678884" y="2514600"/>
                    <a:ext cx="1839583" cy="838200"/>
                    <a:chOff x="5678884" y="2514600"/>
                    <a:chExt cx="1839583" cy="838200"/>
                  </a:xfrm>
                  <a:grpFill/>
                </p:grpSpPr>
                <p:sp>
                  <p:nvSpPr>
                    <p:cNvPr id="69" name="Rectangle 68"/>
                    <p:cNvSpPr/>
                    <p:nvPr/>
                  </p:nvSpPr>
                  <p:spPr>
                    <a:xfrm>
                      <a:off x="5678884" y="2514600"/>
                      <a:ext cx="1839583" cy="152400"/>
                    </a:xfrm>
                    <a:prstGeom prst="rect">
                      <a:avLst/>
                    </a:prstGeom>
                    <a:solidFill>
                      <a:schemeClr val="tx2">
                        <a:lumMod val="60000"/>
                        <a:lumOff val="4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p:cNvSpPr/>
                    <p:nvPr/>
                  </p:nvSpPr>
                  <p:spPr>
                    <a:xfrm>
                      <a:off x="5740801" y="2743200"/>
                      <a:ext cx="528458" cy="609600"/>
                    </a:xfrm>
                    <a:prstGeom prst="rect">
                      <a:avLst/>
                    </a:prstGeom>
                    <a:solidFill>
                      <a:schemeClr val="tx2">
                        <a:lumMod val="60000"/>
                        <a:lumOff val="4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p:cNvSpPr/>
                    <p:nvPr/>
                  </p:nvSpPr>
                  <p:spPr>
                    <a:xfrm>
                      <a:off x="6366714" y="2743200"/>
                      <a:ext cx="528458" cy="609600"/>
                    </a:xfrm>
                    <a:prstGeom prst="rect">
                      <a:avLst/>
                    </a:prstGeom>
                    <a:solidFill>
                      <a:schemeClr val="tx2">
                        <a:lumMod val="60000"/>
                        <a:lumOff val="4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7" name="Rectangle 66"/>
                  <p:cNvSpPr/>
                  <p:nvPr/>
                </p:nvSpPr>
                <p:spPr>
                  <a:xfrm>
                    <a:off x="6990011" y="2743200"/>
                    <a:ext cx="528458" cy="609600"/>
                  </a:xfrm>
                  <a:prstGeom prst="rect">
                    <a:avLst/>
                  </a:prstGeom>
                  <a:solidFill>
                    <a:schemeClr val="tx2">
                      <a:lumMod val="60000"/>
                      <a:lumOff val="4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Block Arc 67"/>
                  <p:cNvSpPr/>
                  <p:nvPr/>
                </p:nvSpPr>
                <p:spPr>
                  <a:xfrm>
                    <a:off x="3821358" y="471597"/>
                    <a:ext cx="3657600" cy="3894199"/>
                  </a:xfrm>
                  <a:prstGeom prst="blockArc">
                    <a:avLst>
                      <a:gd name="adj1" fmla="val 16225299"/>
                      <a:gd name="adj2" fmla="val 21573315"/>
                      <a:gd name="adj3" fmla="val 11181"/>
                    </a:avLst>
                  </a:prstGeom>
                  <a:solidFill>
                    <a:schemeClr val="tx2">
                      <a:lumMod val="60000"/>
                      <a:lumOff val="4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60" name="Group 59"/>
                <p:cNvGrpSpPr/>
                <p:nvPr/>
              </p:nvGrpSpPr>
              <p:grpSpPr>
                <a:xfrm>
                  <a:off x="5748491" y="1393505"/>
                  <a:ext cx="326442" cy="657248"/>
                  <a:chOff x="5762577" y="1246158"/>
                  <a:chExt cx="405947" cy="817319"/>
                </a:xfrm>
                <a:grpFill/>
              </p:grpSpPr>
              <p:sp>
                <p:nvSpPr>
                  <p:cNvPr id="62" name="Rectangle 61"/>
                  <p:cNvSpPr/>
                  <p:nvPr/>
                </p:nvSpPr>
                <p:spPr>
                  <a:xfrm>
                    <a:off x="5762577" y="1834878"/>
                    <a:ext cx="405947" cy="228599"/>
                  </a:xfrm>
                  <a:prstGeom prst="rect">
                    <a:avLst/>
                  </a:prstGeom>
                  <a:solidFill>
                    <a:schemeClr val="tx2">
                      <a:lumMod val="60000"/>
                      <a:lumOff val="4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p:cNvSpPr/>
                  <p:nvPr/>
                </p:nvSpPr>
                <p:spPr>
                  <a:xfrm>
                    <a:off x="5916153" y="1246160"/>
                    <a:ext cx="186725" cy="500723"/>
                  </a:xfrm>
                  <a:prstGeom prst="rect">
                    <a:avLst/>
                  </a:prstGeom>
                  <a:solidFill>
                    <a:schemeClr val="tx2">
                      <a:lumMod val="60000"/>
                      <a:lumOff val="4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p:cNvSpPr/>
                  <p:nvPr/>
                </p:nvSpPr>
                <p:spPr>
                  <a:xfrm>
                    <a:off x="5767164" y="1246158"/>
                    <a:ext cx="81676" cy="500722"/>
                  </a:xfrm>
                  <a:prstGeom prst="rect">
                    <a:avLst/>
                  </a:prstGeom>
                  <a:solidFill>
                    <a:schemeClr val="tx2">
                      <a:lumMod val="60000"/>
                      <a:lumOff val="4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sp>
          <p:nvSpPr>
            <p:cNvPr id="75" name="Chord 74"/>
            <p:cNvSpPr/>
            <p:nvPr/>
          </p:nvSpPr>
          <p:spPr>
            <a:xfrm rot="10800000">
              <a:off x="5508364" y="250214"/>
              <a:ext cx="148573" cy="127962"/>
            </a:xfrm>
            <a:prstGeom prst="chord">
              <a:avLst>
                <a:gd name="adj1" fmla="val 5341957"/>
                <a:gd name="adj2" fmla="val 16200000"/>
              </a:avLst>
            </a:prstGeom>
            <a:solidFill>
              <a:schemeClr val="tx2">
                <a:lumMod val="60000"/>
                <a:lumOff val="4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Isosceles Triangle 101"/>
            <p:cNvSpPr/>
            <p:nvPr/>
          </p:nvSpPr>
          <p:spPr>
            <a:xfrm>
              <a:off x="5593849" y="421128"/>
              <a:ext cx="208092" cy="385329"/>
            </a:xfrm>
            <a:prstGeom prst="triangle">
              <a:avLst>
                <a:gd name="adj" fmla="val 0"/>
              </a:avLst>
            </a:prstGeom>
            <a:solidFill>
              <a:schemeClr val="tx2">
                <a:lumMod val="60000"/>
                <a:lumOff val="4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9" name="Down Arrow 48"/>
          <p:cNvSpPr/>
          <p:nvPr/>
        </p:nvSpPr>
        <p:spPr>
          <a:xfrm>
            <a:off x="7223034" y="4690185"/>
            <a:ext cx="528458" cy="103418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925884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2133600" cy="6858000"/>
          </a:xfrm>
          <a:prstGeom prst="rect">
            <a:avLst/>
          </a:prstGeom>
          <a:solidFill>
            <a:schemeClr val="tx2">
              <a:lumMod val="50000"/>
            </a:schemeClr>
          </a:solidFill>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0" y="838200"/>
            <a:ext cx="2133600" cy="2785378"/>
          </a:xfrm>
          <a:prstGeom prst="rect">
            <a:avLst/>
          </a:prstGeom>
          <a:noFill/>
        </p:spPr>
        <p:txBody>
          <a:bodyPr wrap="square" rtlCol="0">
            <a:spAutoFit/>
          </a:bodyPr>
          <a:lstStyle/>
          <a:p>
            <a:r>
              <a:rPr lang="en-US" sz="9600" dirty="0" smtClean="0">
                <a:solidFill>
                  <a:schemeClr val="bg1"/>
                </a:solidFill>
                <a:latin typeface="Arial Black" panose="020B0A04020102020204" pitchFamily="34" charset="0"/>
              </a:rPr>
              <a:t>7</a:t>
            </a:r>
          </a:p>
          <a:p>
            <a:r>
              <a:rPr lang="en-US" sz="2200" spc="-180" dirty="0" smtClean="0">
                <a:solidFill>
                  <a:schemeClr val="bg1"/>
                </a:solidFill>
                <a:latin typeface="Arial Black" panose="020B0A04020102020204" pitchFamily="34" charset="0"/>
              </a:rPr>
              <a:t>RECONCILING</a:t>
            </a:r>
            <a:r>
              <a:rPr lang="en-US" sz="2200" dirty="0" smtClean="0">
                <a:solidFill>
                  <a:schemeClr val="bg1"/>
                </a:solidFill>
                <a:latin typeface="Arial Black" panose="020B0A04020102020204" pitchFamily="34" charset="0"/>
              </a:rPr>
              <a:t> </a:t>
            </a:r>
          </a:p>
          <a:p>
            <a:pPr algn="r"/>
            <a:r>
              <a:rPr lang="en-US" dirty="0" smtClean="0">
                <a:solidFill>
                  <a:schemeClr val="bg1"/>
                </a:solidFill>
                <a:latin typeface="Arial Black" panose="020B0A04020102020204" pitchFamily="34" charset="0"/>
              </a:rPr>
              <a:t>negotiation</a:t>
            </a:r>
          </a:p>
          <a:p>
            <a:pPr algn="r"/>
            <a:r>
              <a:rPr lang="en-US" dirty="0" smtClean="0">
                <a:solidFill>
                  <a:schemeClr val="bg1"/>
                </a:solidFill>
                <a:latin typeface="Arial Black" panose="020B0A04020102020204" pitchFamily="34" charset="0"/>
              </a:rPr>
              <a:t>concurrence</a:t>
            </a:r>
          </a:p>
          <a:p>
            <a:pPr algn="r"/>
            <a:r>
              <a:rPr lang="en-US" dirty="0" smtClean="0">
                <a:solidFill>
                  <a:schemeClr val="bg1"/>
                </a:solidFill>
                <a:latin typeface="Arial Black" panose="020B0A04020102020204" pitchFamily="34" charset="0"/>
              </a:rPr>
              <a:t>conference</a:t>
            </a:r>
            <a:endParaRPr lang="en-US" dirty="0">
              <a:solidFill>
                <a:schemeClr val="bg1"/>
              </a:solidFill>
              <a:latin typeface="Arial Black" panose="020B0A04020102020204" pitchFamily="34" charset="0"/>
            </a:endParaRPr>
          </a:p>
        </p:txBody>
      </p:sp>
      <p:grpSp>
        <p:nvGrpSpPr>
          <p:cNvPr id="7" name="Group 6"/>
          <p:cNvGrpSpPr/>
          <p:nvPr/>
        </p:nvGrpSpPr>
        <p:grpSpPr>
          <a:xfrm>
            <a:off x="1852439" y="1681766"/>
            <a:ext cx="7579929" cy="2087714"/>
            <a:chOff x="1962691" y="327425"/>
            <a:chExt cx="7579929" cy="2087714"/>
          </a:xfrm>
        </p:grpSpPr>
        <p:grpSp>
          <p:nvGrpSpPr>
            <p:cNvPr id="6" name="Group 5"/>
            <p:cNvGrpSpPr/>
            <p:nvPr/>
          </p:nvGrpSpPr>
          <p:grpSpPr>
            <a:xfrm>
              <a:off x="1962691" y="327425"/>
              <a:ext cx="7579929" cy="2087714"/>
              <a:chOff x="-1" y="2493637"/>
              <a:chExt cx="8966059" cy="2469490"/>
            </a:xfrm>
          </p:grpSpPr>
          <p:sp>
            <p:nvSpPr>
              <p:cNvPr id="9" name="Rectangle 8"/>
              <p:cNvSpPr/>
              <p:nvPr/>
            </p:nvSpPr>
            <p:spPr>
              <a:xfrm>
                <a:off x="-1" y="2784541"/>
                <a:ext cx="8966059" cy="2002324"/>
              </a:xfrm>
              <a:prstGeom prst="rect">
                <a:avLst/>
              </a:prstGeom>
            </p:spPr>
            <p:txBody>
              <a:bodyPr wrap="square">
                <a:spAutoFit/>
              </a:bodyPr>
              <a:lstStyle/>
              <a:p>
                <a:pPr algn="ctr"/>
                <a:r>
                  <a:rPr lang="en-US" sz="10400" dirty="0" smtClean="0">
                    <a:solidFill>
                      <a:schemeClr val="accent2"/>
                    </a:solidFill>
                    <a:latin typeface="Wingdings" panose="05000000000000000000" pitchFamily="2" charset="2"/>
                  </a:rPr>
                  <a:t>33	</a:t>
                </a:r>
                <a:r>
                  <a:rPr lang="en-US" sz="10400" dirty="0" smtClean="0">
                    <a:solidFill>
                      <a:schemeClr val="accent5">
                        <a:lumMod val="50000"/>
                      </a:schemeClr>
                    </a:solidFill>
                    <a:latin typeface="Wingdings" panose="05000000000000000000" pitchFamily="2" charset="2"/>
                  </a:rPr>
                  <a:t>33</a:t>
                </a:r>
                <a:endParaRPr lang="en-US" sz="10400" dirty="0">
                  <a:solidFill>
                    <a:schemeClr val="accent5">
                      <a:lumMod val="50000"/>
                    </a:schemeClr>
                  </a:solidFill>
                </a:endParaRPr>
              </a:p>
            </p:txBody>
          </p:sp>
          <p:sp>
            <p:nvSpPr>
              <p:cNvPr id="10" name="TextBox 9"/>
              <p:cNvSpPr txBox="1"/>
              <p:nvPr/>
            </p:nvSpPr>
            <p:spPr>
              <a:xfrm>
                <a:off x="1586395" y="2493637"/>
                <a:ext cx="5857701" cy="473277"/>
              </a:xfrm>
              <a:prstGeom prst="rect">
                <a:avLst/>
              </a:prstGeom>
              <a:noFill/>
            </p:spPr>
            <p:txBody>
              <a:bodyPr wrap="square" rtlCol="0">
                <a:spAutoFit/>
              </a:bodyPr>
              <a:lstStyle/>
              <a:p>
                <a:r>
                  <a:rPr lang="en-US" sz="2000" b="1" dirty="0" smtClean="0">
                    <a:solidFill>
                      <a:schemeClr val="accent2"/>
                    </a:solidFill>
                  </a:rPr>
                  <a:t>         HB1134</a:t>
                </a:r>
                <a:r>
                  <a:rPr lang="en-US" sz="2000" b="1" dirty="0" smtClean="0">
                    <a:solidFill>
                      <a:srgbClr val="002060"/>
                    </a:solidFill>
                  </a:rPr>
                  <a:t>  </a:t>
                </a:r>
                <a:r>
                  <a:rPr lang="en-US" sz="2000" dirty="0" smtClean="0"/>
                  <a:t>                                 </a:t>
                </a:r>
                <a:r>
                  <a:rPr lang="en-US" sz="2000" b="1" dirty="0" smtClean="0">
                    <a:solidFill>
                      <a:schemeClr val="accent5">
                        <a:lumMod val="50000"/>
                      </a:schemeClr>
                    </a:solidFill>
                  </a:rPr>
                  <a:t>SB5048</a:t>
                </a:r>
                <a:r>
                  <a:rPr lang="en-US" sz="2000" dirty="0" smtClean="0"/>
                  <a:t>       </a:t>
                </a:r>
                <a:endParaRPr lang="en-US" sz="2000" dirty="0"/>
              </a:p>
            </p:txBody>
          </p:sp>
          <p:sp>
            <p:nvSpPr>
              <p:cNvPr id="11" name="TextBox 10"/>
              <p:cNvSpPr txBox="1"/>
              <p:nvPr/>
            </p:nvSpPr>
            <p:spPr>
              <a:xfrm>
                <a:off x="5511290" y="3652514"/>
                <a:ext cx="623169" cy="1310613"/>
              </a:xfrm>
              <a:prstGeom prst="rect">
                <a:avLst/>
              </a:prstGeom>
              <a:noFill/>
            </p:spPr>
            <p:txBody>
              <a:bodyPr wrap="square" rtlCol="0">
                <a:spAutoFit/>
              </a:bodyPr>
              <a:lstStyle/>
              <a:p>
                <a:r>
                  <a:rPr lang="en-US" sz="6600" b="1" dirty="0" smtClean="0">
                    <a:solidFill>
                      <a:srgbClr val="C00000"/>
                    </a:solidFill>
                  </a:rPr>
                  <a:t>*</a:t>
                </a:r>
                <a:endParaRPr lang="en-US" sz="6600" b="1" dirty="0">
                  <a:solidFill>
                    <a:srgbClr val="C00000"/>
                  </a:solidFill>
                </a:endParaRPr>
              </a:p>
            </p:txBody>
          </p:sp>
          <p:sp>
            <p:nvSpPr>
              <p:cNvPr id="13" name="TextBox 12"/>
              <p:cNvSpPr txBox="1"/>
              <p:nvPr/>
            </p:nvSpPr>
            <p:spPr>
              <a:xfrm>
                <a:off x="2846509" y="3059314"/>
                <a:ext cx="671614" cy="1201395"/>
              </a:xfrm>
              <a:prstGeom prst="rect">
                <a:avLst/>
              </a:prstGeom>
              <a:noFill/>
            </p:spPr>
            <p:txBody>
              <a:bodyPr wrap="none" rtlCol="0">
                <a:spAutoFit/>
              </a:bodyPr>
              <a:lstStyle/>
              <a:p>
                <a:r>
                  <a:rPr lang="en-US" sz="6000" b="1" dirty="0" smtClean="0">
                    <a:solidFill>
                      <a:srgbClr val="C00000"/>
                    </a:solidFill>
                  </a:rPr>
                  <a:t>*</a:t>
                </a:r>
                <a:endParaRPr lang="en-US" sz="6000" b="1" dirty="0">
                  <a:solidFill>
                    <a:srgbClr val="C00000"/>
                  </a:solidFill>
                </a:endParaRPr>
              </a:p>
            </p:txBody>
          </p:sp>
          <p:sp>
            <p:nvSpPr>
              <p:cNvPr id="15" name="Rectangle 14"/>
              <p:cNvSpPr/>
              <p:nvPr/>
            </p:nvSpPr>
            <p:spPr>
              <a:xfrm>
                <a:off x="3160168" y="3122238"/>
                <a:ext cx="871480" cy="837336"/>
              </a:xfrm>
              <a:prstGeom prst="rect">
                <a:avLst/>
              </a:prstGeom>
            </p:spPr>
            <p:txBody>
              <a:bodyPr wrap="square">
                <a:spAutoFit/>
              </a:bodyPr>
              <a:lstStyle/>
              <a:p>
                <a:r>
                  <a:rPr lang="en-US" sz="3200" dirty="0">
                    <a:solidFill>
                      <a:srgbClr val="C00000"/>
                    </a:solidFill>
                    <a:latin typeface="Wingdings"/>
                  </a:rPr>
                  <a:t>h</a:t>
                </a:r>
                <a:r>
                  <a:rPr lang="en-US" sz="4000" dirty="0"/>
                  <a:t> </a:t>
                </a:r>
              </a:p>
            </p:txBody>
          </p:sp>
        </p:grpSp>
        <p:cxnSp>
          <p:nvCxnSpPr>
            <p:cNvPr id="16" name="Straight Connector 15"/>
            <p:cNvCxnSpPr/>
            <p:nvPr/>
          </p:nvCxnSpPr>
          <p:spPr>
            <a:xfrm>
              <a:off x="4614692" y="1722669"/>
              <a:ext cx="498585" cy="0"/>
            </a:xfrm>
            <a:prstGeom prst="line">
              <a:avLst/>
            </a:prstGeom>
            <a:ln w="44450">
              <a:solidFill>
                <a:srgbClr val="C00000"/>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3502865" y="605596"/>
              <a:ext cx="813493" cy="369332"/>
            </a:xfrm>
            <a:prstGeom prst="rect">
              <a:avLst/>
            </a:prstGeom>
            <a:noFill/>
          </p:spPr>
          <p:txBody>
            <a:bodyPr wrap="square" rtlCol="0">
              <a:spAutoFit/>
            </a:bodyPr>
            <a:lstStyle/>
            <a:p>
              <a:pPr algn="ctr"/>
              <a:r>
                <a:rPr lang="en-US" b="1" dirty="0" smtClean="0">
                  <a:solidFill>
                    <a:schemeClr val="tx2">
                      <a:lumMod val="50000"/>
                    </a:schemeClr>
                  </a:solidFill>
                </a:rPr>
                <a:t>H</a:t>
              </a:r>
              <a:endParaRPr lang="en-US" b="1" dirty="0">
                <a:solidFill>
                  <a:schemeClr val="tx2">
                    <a:lumMod val="50000"/>
                  </a:schemeClr>
                </a:solidFill>
              </a:endParaRPr>
            </a:p>
          </p:txBody>
        </p:sp>
        <p:sp>
          <p:nvSpPr>
            <p:cNvPr id="17" name="TextBox 16"/>
            <p:cNvSpPr txBox="1"/>
            <p:nvPr/>
          </p:nvSpPr>
          <p:spPr>
            <a:xfrm>
              <a:off x="6192785" y="605596"/>
              <a:ext cx="885819" cy="369332"/>
            </a:xfrm>
            <a:prstGeom prst="rect">
              <a:avLst/>
            </a:prstGeom>
            <a:noFill/>
          </p:spPr>
          <p:txBody>
            <a:bodyPr wrap="square" rtlCol="0">
              <a:spAutoFit/>
            </a:bodyPr>
            <a:lstStyle/>
            <a:p>
              <a:pPr algn="ctr"/>
              <a:r>
                <a:rPr lang="en-US" b="1" dirty="0" smtClean="0">
                  <a:solidFill>
                    <a:schemeClr val="tx2">
                      <a:lumMod val="50000"/>
                    </a:schemeClr>
                  </a:solidFill>
                </a:rPr>
                <a:t>H</a:t>
              </a:r>
              <a:endParaRPr lang="en-US" b="1" dirty="0">
                <a:solidFill>
                  <a:schemeClr val="tx2">
                    <a:lumMod val="50000"/>
                  </a:schemeClr>
                </a:solidFill>
              </a:endParaRPr>
            </a:p>
          </p:txBody>
        </p:sp>
        <p:sp>
          <p:nvSpPr>
            <p:cNvPr id="18" name="TextBox 17"/>
            <p:cNvSpPr txBox="1"/>
            <p:nvPr/>
          </p:nvSpPr>
          <p:spPr>
            <a:xfrm>
              <a:off x="4494819" y="593216"/>
              <a:ext cx="738330" cy="369332"/>
            </a:xfrm>
            <a:prstGeom prst="rect">
              <a:avLst/>
            </a:prstGeom>
            <a:noFill/>
          </p:spPr>
          <p:txBody>
            <a:bodyPr wrap="square" rtlCol="0">
              <a:spAutoFit/>
            </a:bodyPr>
            <a:lstStyle/>
            <a:p>
              <a:pPr algn="ctr"/>
              <a:r>
                <a:rPr lang="en-US" b="1" dirty="0">
                  <a:solidFill>
                    <a:schemeClr val="tx2">
                      <a:lumMod val="50000"/>
                    </a:schemeClr>
                  </a:solidFill>
                </a:rPr>
                <a:t>S</a:t>
              </a:r>
            </a:p>
          </p:txBody>
        </p:sp>
        <p:sp>
          <p:nvSpPr>
            <p:cNvPr id="19" name="TextBox 18"/>
            <p:cNvSpPr txBox="1"/>
            <p:nvPr/>
          </p:nvSpPr>
          <p:spPr>
            <a:xfrm>
              <a:off x="7139815" y="605596"/>
              <a:ext cx="922453" cy="369332"/>
            </a:xfrm>
            <a:prstGeom prst="rect">
              <a:avLst/>
            </a:prstGeom>
            <a:noFill/>
          </p:spPr>
          <p:txBody>
            <a:bodyPr wrap="square" rtlCol="0">
              <a:spAutoFit/>
            </a:bodyPr>
            <a:lstStyle/>
            <a:p>
              <a:pPr algn="ctr"/>
              <a:r>
                <a:rPr lang="en-US" b="1" dirty="0">
                  <a:solidFill>
                    <a:schemeClr val="tx2">
                      <a:lumMod val="50000"/>
                    </a:schemeClr>
                  </a:solidFill>
                </a:rPr>
                <a:t>S</a:t>
              </a:r>
            </a:p>
          </p:txBody>
        </p:sp>
        <p:sp>
          <p:nvSpPr>
            <p:cNvPr id="20" name="Rectangle 19"/>
            <p:cNvSpPr/>
            <p:nvPr/>
          </p:nvSpPr>
          <p:spPr>
            <a:xfrm rot="10800000">
              <a:off x="6267320" y="920402"/>
              <a:ext cx="736751" cy="646331"/>
            </a:xfrm>
            <a:prstGeom prst="rect">
              <a:avLst/>
            </a:prstGeom>
          </p:spPr>
          <p:txBody>
            <a:bodyPr wrap="square">
              <a:spAutoFit/>
            </a:bodyPr>
            <a:lstStyle/>
            <a:p>
              <a:r>
                <a:rPr lang="en-US" sz="3200" dirty="0">
                  <a:solidFill>
                    <a:srgbClr val="C00000"/>
                  </a:solidFill>
                  <a:latin typeface="Wingdings"/>
                </a:rPr>
                <a:t>h</a:t>
              </a:r>
              <a:r>
                <a:rPr lang="en-US" sz="3600" dirty="0">
                  <a:solidFill>
                    <a:srgbClr val="C00000"/>
                  </a:solidFill>
                </a:rPr>
                <a:t> </a:t>
              </a:r>
            </a:p>
          </p:txBody>
        </p:sp>
        <p:cxnSp>
          <p:nvCxnSpPr>
            <p:cNvPr id="21" name="Straight Connector 20"/>
            <p:cNvCxnSpPr/>
            <p:nvPr/>
          </p:nvCxnSpPr>
          <p:spPr>
            <a:xfrm>
              <a:off x="6435437" y="1546267"/>
              <a:ext cx="309705" cy="0"/>
            </a:xfrm>
            <a:prstGeom prst="line">
              <a:avLst/>
            </a:prstGeom>
            <a:ln w="44450">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30" name="Down Arrow 29"/>
          <p:cNvSpPr/>
          <p:nvPr/>
        </p:nvSpPr>
        <p:spPr>
          <a:xfrm rot="16200000">
            <a:off x="5461879" y="6434"/>
            <a:ext cx="376058" cy="116456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Down Arrow 32"/>
          <p:cNvSpPr/>
          <p:nvPr/>
        </p:nvSpPr>
        <p:spPr>
          <a:xfrm rot="5400000">
            <a:off x="5431842" y="508457"/>
            <a:ext cx="376058" cy="116456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 name="Group 4"/>
          <p:cNvGrpSpPr/>
          <p:nvPr/>
        </p:nvGrpSpPr>
        <p:grpSpPr>
          <a:xfrm>
            <a:off x="3501819" y="152014"/>
            <a:ext cx="4191784" cy="1372372"/>
            <a:chOff x="3160270" y="5145380"/>
            <a:chExt cx="2213502" cy="724691"/>
          </a:xfrm>
        </p:grpSpPr>
        <p:grpSp>
          <p:nvGrpSpPr>
            <p:cNvPr id="38" name="Group 37"/>
            <p:cNvGrpSpPr/>
            <p:nvPr/>
          </p:nvGrpSpPr>
          <p:grpSpPr>
            <a:xfrm>
              <a:off x="3547395" y="5145380"/>
              <a:ext cx="315151" cy="586531"/>
              <a:chOff x="4768269" y="418854"/>
              <a:chExt cx="639852" cy="1190835"/>
            </a:xfrm>
            <a:solidFill>
              <a:schemeClr val="accent2"/>
            </a:solidFill>
          </p:grpSpPr>
          <p:sp>
            <p:nvSpPr>
              <p:cNvPr id="36" name="Round Same Side Corner Rectangle 35"/>
              <p:cNvSpPr/>
              <p:nvPr/>
            </p:nvSpPr>
            <p:spPr>
              <a:xfrm>
                <a:off x="4768269" y="1023158"/>
                <a:ext cx="639852" cy="586531"/>
              </a:xfrm>
              <a:prstGeom prst="round2SameRect">
                <a:avLst/>
              </a:prstGeom>
              <a:solidFill>
                <a:schemeClr val="accent3">
                  <a:lumMod val="60000"/>
                  <a:lumOff val="4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4821590" y="418854"/>
                <a:ext cx="533210" cy="533210"/>
              </a:xfrm>
              <a:prstGeom prst="ellipse">
                <a:avLst/>
              </a:prstGeom>
              <a:solidFill>
                <a:schemeClr val="accent3">
                  <a:lumMod val="60000"/>
                  <a:lumOff val="4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9" name="Group 38"/>
            <p:cNvGrpSpPr/>
            <p:nvPr/>
          </p:nvGrpSpPr>
          <p:grpSpPr>
            <a:xfrm>
              <a:off x="3160270" y="5279164"/>
              <a:ext cx="315151" cy="586531"/>
              <a:chOff x="4768268" y="418854"/>
              <a:chExt cx="639852" cy="1190835"/>
            </a:xfrm>
          </p:grpSpPr>
          <p:sp>
            <p:nvSpPr>
              <p:cNvPr id="40" name="Round Same Side Corner Rectangle 39"/>
              <p:cNvSpPr/>
              <p:nvPr/>
            </p:nvSpPr>
            <p:spPr>
              <a:xfrm>
                <a:off x="4768268" y="1023158"/>
                <a:ext cx="639852" cy="586531"/>
              </a:xfrm>
              <a:prstGeom prst="round2SameRect">
                <a:avLst/>
              </a:prstGeom>
              <a:solidFill>
                <a:schemeClr val="accent3">
                  <a:lumMod val="60000"/>
                  <a:lumOff val="4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p:nvPr/>
            </p:nvSpPr>
            <p:spPr>
              <a:xfrm>
                <a:off x="4821590" y="418854"/>
                <a:ext cx="533210" cy="533210"/>
              </a:xfrm>
              <a:prstGeom prst="ellipse">
                <a:avLst/>
              </a:prstGeom>
              <a:solidFill>
                <a:schemeClr val="accent3">
                  <a:lumMod val="60000"/>
                  <a:lumOff val="4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2" name="Group 41"/>
            <p:cNvGrpSpPr/>
            <p:nvPr/>
          </p:nvGrpSpPr>
          <p:grpSpPr>
            <a:xfrm>
              <a:off x="4688063" y="5145380"/>
              <a:ext cx="315151" cy="586531"/>
              <a:chOff x="6054740" y="409969"/>
              <a:chExt cx="639852" cy="1190835"/>
            </a:xfrm>
          </p:grpSpPr>
          <p:sp>
            <p:nvSpPr>
              <p:cNvPr id="43" name="Round Same Side Corner Rectangle 42"/>
              <p:cNvSpPr/>
              <p:nvPr/>
            </p:nvSpPr>
            <p:spPr>
              <a:xfrm>
                <a:off x="6054740" y="1014273"/>
                <a:ext cx="639852" cy="586531"/>
              </a:xfrm>
              <a:prstGeom prst="round2SameRect">
                <a:avLst/>
              </a:prstGeom>
              <a:solidFill>
                <a:schemeClr val="tx2">
                  <a:lumMod val="60000"/>
                  <a:lumOff val="4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5">
                      <a:lumMod val="60000"/>
                      <a:lumOff val="40000"/>
                    </a:schemeClr>
                  </a:solidFill>
                </a:endParaRPr>
              </a:p>
            </p:txBody>
          </p:sp>
          <p:sp>
            <p:nvSpPr>
              <p:cNvPr id="44" name="Oval 43"/>
              <p:cNvSpPr/>
              <p:nvPr/>
            </p:nvSpPr>
            <p:spPr>
              <a:xfrm>
                <a:off x="6108061" y="409969"/>
                <a:ext cx="533210" cy="533210"/>
              </a:xfrm>
              <a:prstGeom prst="ellipse">
                <a:avLst/>
              </a:prstGeom>
              <a:solidFill>
                <a:schemeClr val="tx2">
                  <a:lumMod val="60000"/>
                  <a:lumOff val="4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5">
                      <a:lumMod val="60000"/>
                      <a:lumOff val="40000"/>
                    </a:schemeClr>
                  </a:solidFill>
                </a:endParaRPr>
              </a:p>
            </p:txBody>
          </p:sp>
        </p:grpSp>
        <p:grpSp>
          <p:nvGrpSpPr>
            <p:cNvPr id="45" name="Group 44"/>
            <p:cNvGrpSpPr/>
            <p:nvPr/>
          </p:nvGrpSpPr>
          <p:grpSpPr>
            <a:xfrm>
              <a:off x="5058621" y="5283540"/>
              <a:ext cx="315151" cy="586531"/>
              <a:chOff x="6068671" y="418854"/>
              <a:chExt cx="639852" cy="1190835"/>
            </a:xfrm>
            <a:solidFill>
              <a:schemeClr val="accent2"/>
            </a:solidFill>
          </p:grpSpPr>
          <p:sp>
            <p:nvSpPr>
              <p:cNvPr id="46" name="Round Same Side Corner Rectangle 45"/>
              <p:cNvSpPr/>
              <p:nvPr/>
            </p:nvSpPr>
            <p:spPr>
              <a:xfrm>
                <a:off x="6068671" y="1023158"/>
                <a:ext cx="639852" cy="586531"/>
              </a:xfrm>
              <a:prstGeom prst="round2SameRect">
                <a:avLst/>
              </a:prstGeom>
              <a:solidFill>
                <a:schemeClr val="tx2">
                  <a:lumMod val="60000"/>
                  <a:lumOff val="4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6121992" y="418854"/>
                <a:ext cx="533210" cy="533210"/>
              </a:xfrm>
              <a:prstGeom prst="ellipse">
                <a:avLst/>
              </a:prstGeom>
              <a:solidFill>
                <a:schemeClr val="tx2">
                  <a:lumMod val="60000"/>
                  <a:lumOff val="4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2" name="Down Arrow 11"/>
          <p:cNvSpPr/>
          <p:nvPr/>
        </p:nvSpPr>
        <p:spPr>
          <a:xfrm>
            <a:off x="4067314" y="3266203"/>
            <a:ext cx="434705" cy="55016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p:cNvSpPr txBox="1"/>
          <p:nvPr/>
        </p:nvSpPr>
        <p:spPr>
          <a:xfrm>
            <a:off x="3115234" y="3769480"/>
            <a:ext cx="2338862" cy="646331"/>
          </a:xfrm>
          <a:prstGeom prst="rect">
            <a:avLst/>
          </a:prstGeom>
          <a:noFill/>
        </p:spPr>
        <p:txBody>
          <a:bodyPr wrap="square" rtlCol="0">
            <a:spAutoFit/>
          </a:bodyPr>
          <a:lstStyle/>
          <a:p>
            <a:pPr algn="ctr"/>
            <a:r>
              <a:rPr lang="en-US" b="1" dirty="0" smtClean="0">
                <a:solidFill>
                  <a:schemeClr val="tx2">
                    <a:lumMod val="50000"/>
                  </a:schemeClr>
                </a:solidFill>
              </a:rPr>
              <a:t>House concurred in Senate amendments</a:t>
            </a:r>
          </a:p>
        </p:txBody>
      </p:sp>
      <p:sp>
        <p:nvSpPr>
          <p:cNvPr id="52" name="TextBox 51"/>
          <p:cNvSpPr txBox="1"/>
          <p:nvPr/>
        </p:nvSpPr>
        <p:spPr>
          <a:xfrm>
            <a:off x="5931847" y="3783712"/>
            <a:ext cx="2232267" cy="646331"/>
          </a:xfrm>
          <a:prstGeom prst="rect">
            <a:avLst/>
          </a:prstGeom>
          <a:noFill/>
        </p:spPr>
        <p:txBody>
          <a:bodyPr wrap="square" rtlCol="0">
            <a:spAutoFit/>
          </a:bodyPr>
          <a:lstStyle/>
          <a:p>
            <a:pPr algn="ctr"/>
            <a:r>
              <a:rPr lang="en-US" b="1" dirty="0" smtClean="0">
                <a:solidFill>
                  <a:schemeClr val="tx2">
                    <a:lumMod val="50000"/>
                  </a:schemeClr>
                </a:solidFill>
              </a:rPr>
              <a:t>Senate concurred in House amendments</a:t>
            </a:r>
          </a:p>
        </p:txBody>
      </p:sp>
      <p:sp>
        <p:nvSpPr>
          <p:cNvPr id="53" name="Down Arrow 52"/>
          <p:cNvSpPr/>
          <p:nvPr/>
        </p:nvSpPr>
        <p:spPr>
          <a:xfrm>
            <a:off x="6812825" y="3266203"/>
            <a:ext cx="434705" cy="55016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Down Arrow 53"/>
          <p:cNvSpPr/>
          <p:nvPr/>
        </p:nvSpPr>
        <p:spPr>
          <a:xfrm>
            <a:off x="4048931" y="4415811"/>
            <a:ext cx="434705" cy="55016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Down Arrow 54"/>
          <p:cNvSpPr/>
          <p:nvPr/>
        </p:nvSpPr>
        <p:spPr>
          <a:xfrm>
            <a:off x="6793761" y="4415811"/>
            <a:ext cx="434705" cy="55016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p:cNvSpPr/>
          <p:nvPr/>
        </p:nvSpPr>
        <p:spPr>
          <a:xfrm>
            <a:off x="1870855" y="4700415"/>
            <a:ext cx="7579929" cy="1569660"/>
          </a:xfrm>
          <a:prstGeom prst="rect">
            <a:avLst/>
          </a:prstGeom>
        </p:spPr>
        <p:txBody>
          <a:bodyPr wrap="square">
            <a:spAutoFit/>
          </a:bodyPr>
          <a:lstStyle/>
          <a:p>
            <a:pPr algn="ctr"/>
            <a:r>
              <a:rPr lang="en-US" sz="9600" dirty="0" smtClean="0">
                <a:solidFill>
                  <a:schemeClr val="accent2"/>
                </a:solidFill>
                <a:latin typeface="Wingdings" panose="05000000000000000000" pitchFamily="2" charset="2"/>
              </a:rPr>
              <a:t>3			</a:t>
            </a:r>
            <a:r>
              <a:rPr lang="en-US" sz="9600" dirty="0" smtClean="0">
                <a:solidFill>
                  <a:schemeClr val="accent5">
                    <a:lumMod val="50000"/>
                  </a:schemeClr>
                </a:solidFill>
                <a:latin typeface="Wingdings" panose="05000000000000000000" pitchFamily="2" charset="2"/>
              </a:rPr>
              <a:t>3</a:t>
            </a:r>
            <a:endParaRPr lang="en-US" sz="10400" dirty="0">
              <a:solidFill>
                <a:schemeClr val="accent5">
                  <a:lumMod val="50000"/>
                </a:schemeClr>
              </a:solidFill>
            </a:endParaRPr>
          </a:p>
        </p:txBody>
      </p:sp>
      <p:cxnSp>
        <p:nvCxnSpPr>
          <p:cNvPr id="57" name="Straight Connector 56"/>
          <p:cNvCxnSpPr/>
          <p:nvPr/>
        </p:nvCxnSpPr>
        <p:spPr>
          <a:xfrm>
            <a:off x="4671817" y="2921074"/>
            <a:ext cx="309705" cy="0"/>
          </a:xfrm>
          <a:prstGeom prst="line">
            <a:avLst/>
          </a:prstGeom>
          <a:ln w="44450">
            <a:solidFill>
              <a:srgbClr val="C00000"/>
            </a:solidFill>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4518625" y="5978950"/>
            <a:ext cx="2338862" cy="646331"/>
          </a:xfrm>
          <a:prstGeom prst="rect">
            <a:avLst/>
          </a:prstGeom>
          <a:noFill/>
        </p:spPr>
        <p:txBody>
          <a:bodyPr wrap="square" rtlCol="0">
            <a:spAutoFit/>
          </a:bodyPr>
          <a:lstStyle/>
          <a:p>
            <a:pPr algn="ctr"/>
            <a:r>
              <a:rPr lang="en-US" b="1" dirty="0" smtClean="0">
                <a:solidFill>
                  <a:schemeClr val="tx2">
                    <a:lumMod val="50000"/>
                  </a:schemeClr>
                </a:solidFill>
              </a:rPr>
              <a:t>PASSED </a:t>
            </a:r>
          </a:p>
          <a:p>
            <a:pPr algn="ctr"/>
            <a:r>
              <a:rPr lang="en-US" b="1" dirty="0" smtClean="0">
                <a:solidFill>
                  <a:schemeClr val="tx2">
                    <a:lumMod val="50000"/>
                  </a:schemeClr>
                </a:solidFill>
              </a:rPr>
              <a:t>LEGISLATURE</a:t>
            </a:r>
          </a:p>
        </p:txBody>
      </p:sp>
      <p:sp>
        <p:nvSpPr>
          <p:cNvPr id="14" name="Bent Arrow 13"/>
          <p:cNvSpPr/>
          <p:nvPr/>
        </p:nvSpPr>
        <p:spPr>
          <a:xfrm rot="10800000">
            <a:off x="6653306" y="5978949"/>
            <a:ext cx="602639" cy="533401"/>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9" name="Bent Arrow 58"/>
          <p:cNvSpPr/>
          <p:nvPr/>
        </p:nvSpPr>
        <p:spPr>
          <a:xfrm rot="10800000" flipH="1">
            <a:off x="4135134" y="5978949"/>
            <a:ext cx="555100" cy="533401"/>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5825801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820698">
            <a:off x="4159954" y="61019"/>
            <a:ext cx="2886075" cy="2162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0" y="0"/>
            <a:ext cx="2133600" cy="6858000"/>
          </a:xfrm>
          <a:prstGeom prst="rect">
            <a:avLst/>
          </a:prstGeom>
          <a:solidFill>
            <a:schemeClr val="tx2">
              <a:lumMod val="50000"/>
            </a:schemeClr>
          </a:solidFill>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0" y="838200"/>
            <a:ext cx="2133600" cy="2769989"/>
          </a:xfrm>
          <a:prstGeom prst="rect">
            <a:avLst/>
          </a:prstGeom>
          <a:noFill/>
        </p:spPr>
        <p:txBody>
          <a:bodyPr wrap="square" rtlCol="0">
            <a:spAutoFit/>
          </a:bodyPr>
          <a:lstStyle/>
          <a:p>
            <a:r>
              <a:rPr lang="en-US" sz="9600" dirty="0" smtClean="0">
                <a:solidFill>
                  <a:schemeClr val="bg1"/>
                </a:solidFill>
                <a:latin typeface="Arial Black" panose="020B0A04020102020204" pitchFamily="34" charset="0"/>
              </a:rPr>
              <a:t>8</a:t>
            </a:r>
          </a:p>
          <a:p>
            <a:pPr algn="just"/>
            <a:r>
              <a:rPr lang="en-US" sz="2400" dirty="0" smtClean="0">
                <a:solidFill>
                  <a:schemeClr val="bg1"/>
                </a:solidFill>
                <a:latin typeface="Arial Black" panose="020B0A04020102020204" pitchFamily="34" charset="0"/>
              </a:rPr>
              <a:t>GOVERNOR</a:t>
            </a:r>
          </a:p>
          <a:p>
            <a:pPr algn="r"/>
            <a:r>
              <a:rPr lang="en-US" dirty="0" smtClean="0">
                <a:solidFill>
                  <a:schemeClr val="bg1"/>
                </a:solidFill>
                <a:latin typeface="Arial Black" panose="020B0A04020102020204" pitchFamily="34" charset="0"/>
              </a:rPr>
              <a:t>sign</a:t>
            </a:r>
          </a:p>
          <a:p>
            <a:pPr algn="r"/>
            <a:r>
              <a:rPr lang="en-US" dirty="0" smtClean="0">
                <a:solidFill>
                  <a:schemeClr val="bg1"/>
                </a:solidFill>
                <a:latin typeface="Arial Black" panose="020B0A04020102020204" pitchFamily="34" charset="0"/>
              </a:rPr>
              <a:t>veto</a:t>
            </a:r>
          </a:p>
          <a:p>
            <a:pPr algn="r"/>
            <a:r>
              <a:rPr lang="en-US" dirty="0" smtClean="0">
                <a:solidFill>
                  <a:schemeClr val="bg1"/>
                </a:solidFill>
                <a:latin typeface="Arial Black" panose="020B0A04020102020204" pitchFamily="34" charset="0"/>
              </a:rPr>
              <a:t>partial veto</a:t>
            </a:r>
          </a:p>
        </p:txBody>
      </p:sp>
      <p:grpSp>
        <p:nvGrpSpPr>
          <p:cNvPr id="2" name="Group 1"/>
          <p:cNvGrpSpPr/>
          <p:nvPr/>
        </p:nvGrpSpPr>
        <p:grpSpPr>
          <a:xfrm>
            <a:off x="2249311" y="1851645"/>
            <a:ext cx="6629400" cy="2708434"/>
            <a:chOff x="2362200" y="2743200"/>
            <a:chExt cx="6629400" cy="2708434"/>
          </a:xfrm>
        </p:grpSpPr>
        <p:sp>
          <p:nvSpPr>
            <p:cNvPr id="5" name="Rectangle 4"/>
            <p:cNvSpPr/>
            <p:nvPr/>
          </p:nvSpPr>
          <p:spPr>
            <a:xfrm>
              <a:off x="2362200" y="2743200"/>
              <a:ext cx="6629400" cy="2708434"/>
            </a:xfrm>
            <a:prstGeom prst="rect">
              <a:avLst/>
            </a:prstGeom>
          </p:spPr>
          <p:txBody>
            <a:bodyPr wrap="square">
              <a:spAutoFit/>
            </a:bodyPr>
            <a:lstStyle/>
            <a:p>
              <a:pPr algn="ctr"/>
              <a:r>
                <a:rPr lang="en-US" sz="17000" dirty="0" smtClean="0">
                  <a:solidFill>
                    <a:schemeClr val="accent2"/>
                  </a:solidFill>
                  <a:latin typeface="Wingdings" panose="05000000000000000000" pitchFamily="2" charset="2"/>
                </a:rPr>
                <a:t>3		</a:t>
              </a:r>
              <a:r>
                <a:rPr lang="en-US" sz="17000" dirty="0" smtClean="0">
                  <a:solidFill>
                    <a:schemeClr val="accent5">
                      <a:lumMod val="50000"/>
                    </a:schemeClr>
                  </a:solidFill>
                  <a:latin typeface="Wingdings" panose="05000000000000000000" pitchFamily="2" charset="2"/>
                </a:rPr>
                <a:t>3</a:t>
              </a:r>
              <a:endParaRPr lang="en-US" sz="17000" dirty="0">
                <a:solidFill>
                  <a:schemeClr val="accent5">
                    <a:lumMod val="50000"/>
                  </a:schemeClr>
                </a:solidFill>
              </a:endParaRPr>
            </a:p>
          </p:txBody>
        </p:sp>
        <p:sp>
          <p:nvSpPr>
            <p:cNvPr id="6" name="TextBox 5"/>
            <p:cNvSpPr txBox="1"/>
            <p:nvPr/>
          </p:nvSpPr>
          <p:spPr>
            <a:xfrm>
              <a:off x="3581400" y="2766367"/>
              <a:ext cx="5410200" cy="461665"/>
            </a:xfrm>
            <a:prstGeom prst="rect">
              <a:avLst/>
            </a:prstGeom>
            <a:noFill/>
          </p:spPr>
          <p:txBody>
            <a:bodyPr wrap="square" rtlCol="0">
              <a:spAutoFit/>
            </a:bodyPr>
            <a:lstStyle/>
            <a:p>
              <a:r>
                <a:rPr lang="en-US" sz="2400" b="1" dirty="0" smtClean="0">
                  <a:solidFill>
                    <a:schemeClr val="accent2"/>
                  </a:solidFill>
                </a:rPr>
                <a:t>  HB1134</a:t>
              </a:r>
              <a:r>
                <a:rPr lang="en-US" sz="2400" b="1" dirty="0" smtClean="0">
                  <a:solidFill>
                    <a:srgbClr val="002060"/>
                  </a:solidFill>
                </a:rPr>
                <a:t>                          </a:t>
              </a:r>
              <a:r>
                <a:rPr lang="en-US" sz="2400" b="1" dirty="0" smtClean="0">
                  <a:solidFill>
                    <a:schemeClr val="accent5">
                      <a:lumMod val="50000"/>
                    </a:schemeClr>
                  </a:solidFill>
                </a:rPr>
                <a:t>SB5048</a:t>
              </a:r>
              <a:r>
                <a:rPr lang="en-US" dirty="0" smtClean="0"/>
                <a:t>       </a:t>
              </a:r>
              <a:endParaRPr lang="en-US" dirty="0"/>
            </a:p>
          </p:txBody>
        </p:sp>
      </p:grpSp>
      <p:sp>
        <p:nvSpPr>
          <p:cNvPr id="8" name="Down Arrow 7"/>
          <p:cNvSpPr/>
          <p:nvPr/>
        </p:nvSpPr>
        <p:spPr>
          <a:xfrm>
            <a:off x="3886200" y="4038600"/>
            <a:ext cx="528458" cy="1066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quot;No&quot; Symbol 9"/>
          <p:cNvSpPr/>
          <p:nvPr/>
        </p:nvSpPr>
        <p:spPr>
          <a:xfrm>
            <a:off x="6553200" y="4188080"/>
            <a:ext cx="797402" cy="767839"/>
          </a:xfrm>
          <a:prstGeom prst="noSmoking">
            <a:avLst/>
          </a:prstGeom>
          <a:solidFill>
            <a:srgbClr val="C00000">
              <a:alpha val="51000"/>
            </a:srgb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TextBox 10"/>
          <p:cNvSpPr txBox="1"/>
          <p:nvPr/>
        </p:nvSpPr>
        <p:spPr>
          <a:xfrm>
            <a:off x="3388429" y="5128141"/>
            <a:ext cx="1524000" cy="523220"/>
          </a:xfrm>
          <a:prstGeom prst="rect">
            <a:avLst/>
          </a:prstGeom>
          <a:noFill/>
        </p:spPr>
        <p:txBody>
          <a:bodyPr wrap="square" rtlCol="0">
            <a:spAutoFit/>
          </a:bodyPr>
          <a:lstStyle/>
          <a:p>
            <a:pPr algn="ctr"/>
            <a:r>
              <a:rPr lang="en-US" sz="2800" b="1" dirty="0" smtClean="0">
                <a:solidFill>
                  <a:schemeClr val="tx2">
                    <a:lumMod val="50000"/>
                  </a:schemeClr>
                </a:solidFill>
              </a:rPr>
              <a:t>SIGNED</a:t>
            </a:r>
          </a:p>
        </p:txBody>
      </p:sp>
      <p:sp>
        <p:nvSpPr>
          <p:cNvPr id="12" name="TextBox 11"/>
          <p:cNvSpPr txBox="1"/>
          <p:nvPr/>
        </p:nvSpPr>
        <p:spPr>
          <a:xfrm>
            <a:off x="6249811" y="5128141"/>
            <a:ext cx="1371600" cy="523220"/>
          </a:xfrm>
          <a:prstGeom prst="rect">
            <a:avLst/>
          </a:prstGeom>
          <a:noFill/>
        </p:spPr>
        <p:txBody>
          <a:bodyPr wrap="square" rtlCol="0">
            <a:spAutoFit/>
          </a:bodyPr>
          <a:lstStyle/>
          <a:p>
            <a:pPr algn="ctr"/>
            <a:r>
              <a:rPr lang="en-US" sz="2800" b="1" dirty="0" smtClean="0">
                <a:solidFill>
                  <a:srgbClr val="C00000"/>
                </a:solidFill>
              </a:rPr>
              <a:t>VETO</a:t>
            </a:r>
            <a:endParaRPr lang="en-US" sz="2800" b="1" dirty="0">
              <a:solidFill>
                <a:srgbClr val="C00000"/>
              </a:solidFill>
            </a:endParaRPr>
          </a:p>
        </p:txBody>
      </p:sp>
    </p:spTree>
    <p:extLst>
      <p:ext uri="{BB962C8B-B14F-4D97-AF65-F5344CB8AC3E}">
        <p14:creationId xmlns:p14="http://schemas.microsoft.com/office/powerpoint/2010/main" val="34848180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ame 7"/>
          <p:cNvSpPr/>
          <p:nvPr/>
        </p:nvSpPr>
        <p:spPr>
          <a:xfrm>
            <a:off x="3048000" y="190500"/>
            <a:ext cx="5257800" cy="6477000"/>
          </a:xfrm>
          <a:prstGeom prst="frame">
            <a:avLst>
              <a:gd name="adj1" fmla="val 7786"/>
            </a:avLst>
          </a:prstGeom>
          <a:solidFill>
            <a:schemeClr val="accent3">
              <a:lumMod val="60000"/>
              <a:lumOff val="4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Frame 8"/>
          <p:cNvSpPr/>
          <p:nvPr/>
        </p:nvSpPr>
        <p:spPr>
          <a:xfrm>
            <a:off x="3048000" y="190500"/>
            <a:ext cx="5257800" cy="6477000"/>
          </a:xfrm>
          <a:prstGeom prst="frame">
            <a:avLst>
              <a:gd name="adj1" fmla="val 5543"/>
            </a:avLst>
          </a:prstGeom>
          <a:solidFill>
            <a:schemeClr val="accent6"/>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lumMod val="60000"/>
                  <a:lumOff val="40000"/>
                </a:schemeClr>
              </a:solidFill>
            </a:endParaRPr>
          </a:p>
        </p:txBody>
      </p:sp>
      <p:sp>
        <p:nvSpPr>
          <p:cNvPr id="3" name="Rectangle 2"/>
          <p:cNvSpPr/>
          <p:nvPr/>
        </p:nvSpPr>
        <p:spPr>
          <a:xfrm>
            <a:off x="0" y="0"/>
            <a:ext cx="2133600" cy="6858000"/>
          </a:xfrm>
          <a:prstGeom prst="rect">
            <a:avLst/>
          </a:prstGeom>
          <a:solidFill>
            <a:schemeClr val="tx2">
              <a:lumMod val="50000"/>
            </a:schemeClr>
          </a:solidFill>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0" y="838200"/>
            <a:ext cx="2133600" cy="1938992"/>
          </a:xfrm>
          <a:prstGeom prst="rect">
            <a:avLst/>
          </a:prstGeom>
          <a:noFill/>
        </p:spPr>
        <p:txBody>
          <a:bodyPr wrap="square" rtlCol="0">
            <a:spAutoFit/>
          </a:bodyPr>
          <a:lstStyle/>
          <a:p>
            <a:r>
              <a:rPr lang="en-US" sz="9600" dirty="0" smtClean="0">
                <a:solidFill>
                  <a:schemeClr val="bg1"/>
                </a:solidFill>
                <a:latin typeface="Arial Black" panose="020B0A04020102020204" pitchFamily="34" charset="0"/>
              </a:rPr>
              <a:t>9</a:t>
            </a:r>
          </a:p>
          <a:p>
            <a:r>
              <a:rPr lang="en-US" sz="2400" dirty="0" smtClean="0">
                <a:solidFill>
                  <a:schemeClr val="bg1"/>
                </a:solidFill>
                <a:latin typeface="Arial Black" panose="020B0A04020102020204" pitchFamily="34" charset="0"/>
              </a:rPr>
              <a:t>IT’S A LAW!</a:t>
            </a:r>
          </a:p>
        </p:txBody>
      </p:sp>
      <p:grpSp>
        <p:nvGrpSpPr>
          <p:cNvPr id="2" name="Group 1"/>
          <p:cNvGrpSpPr/>
          <p:nvPr/>
        </p:nvGrpSpPr>
        <p:grpSpPr>
          <a:xfrm>
            <a:off x="3856392" y="847725"/>
            <a:ext cx="3505200" cy="5124510"/>
            <a:chOff x="2225671" y="2327671"/>
            <a:chExt cx="3903694" cy="5124510"/>
          </a:xfrm>
        </p:grpSpPr>
        <p:sp>
          <p:nvSpPr>
            <p:cNvPr id="5" name="Rectangle 4"/>
            <p:cNvSpPr/>
            <p:nvPr/>
          </p:nvSpPr>
          <p:spPr>
            <a:xfrm>
              <a:off x="2362200" y="2743200"/>
              <a:ext cx="3694289" cy="4708981"/>
            </a:xfrm>
            <a:prstGeom prst="rect">
              <a:avLst/>
            </a:prstGeom>
          </p:spPr>
          <p:txBody>
            <a:bodyPr wrap="square">
              <a:spAutoFit/>
            </a:bodyPr>
            <a:lstStyle/>
            <a:p>
              <a:pPr algn="ctr"/>
              <a:r>
                <a:rPr lang="en-US" sz="30000" b="1" dirty="0" smtClean="0">
                  <a:solidFill>
                    <a:schemeClr val="accent2"/>
                  </a:solidFill>
                  <a:latin typeface="Wingdings" panose="05000000000000000000" pitchFamily="2" charset="2"/>
                </a:rPr>
                <a:t>3</a:t>
              </a:r>
              <a:r>
                <a:rPr lang="en-US" sz="17000" dirty="0" smtClean="0">
                  <a:solidFill>
                    <a:schemeClr val="accent2"/>
                  </a:solidFill>
                  <a:latin typeface="Wingdings" panose="05000000000000000000" pitchFamily="2" charset="2"/>
                </a:rPr>
                <a:t>	</a:t>
              </a:r>
              <a:endParaRPr lang="en-US" sz="17000" dirty="0">
                <a:solidFill>
                  <a:schemeClr val="accent5">
                    <a:lumMod val="50000"/>
                  </a:schemeClr>
                </a:solidFill>
              </a:endParaRPr>
            </a:p>
          </p:txBody>
        </p:sp>
        <p:sp>
          <p:nvSpPr>
            <p:cNvPr id="6" name="TextBox 5"/>
            <p:cNvSpPr txBox="1"/>
            <p:nvPr/>
          </p:nvSpPr>
          <p:spPr>
            <a:xfrm>
              <a:off x="2225671" y="2327671"/>
              <a:ext cx="3903694" cy="1323439"/>
            </a:xfrm>
            <a:prstGeom prst="rect">
              <a:avLst/>
            </a:prstGeom>
            <a:noFill/>
          </p:spPr>
          <p:txBody>
            <a:bodyPr wrap="square" rtlCol="0">
              <a:spAutoFit/>
            </a:bodyPr>
            <a:lstStyle/>
            <a:p>
              <a:pPr algn="ctr"/>
              <a:r>
                <a:rPr lang="en-US" sz="2400" b="1" dirty="0" smtClean="0">
                  <a:solidFill>
                    <a:schemeClr val="accent2"/>
                  </a:solidFill>
                </a:rPr>
                <a:t> </a:t>
              </a:r>
              <a:r>
                <a:rPr lang="en-US" sz="4000" b="1" dirty="0" smtClean="0">
                  <a:solidFill>
                    <a:schemeClr val="accent2"/>
                  </a:solidFill>
                </a:rPr>
                <a:t>1134 – S2.SL</a:t>
              </a:r>
            </a:p>
            <a:p>
              <a:pPr algn="ctr"/>
              <a:r>
                <a:rPr lang="en-US" sz="2000" dirty="0" smtClean="0">
                  <a:solidFill>
                    <a:schemeClr val="accent2"/>
                  </a:solidFill>
                </a:rPr>
                <a:t>AN ACT Relating to state-tribal education compact schools</a:t>
              </a:r>
              <a:endParaRPr lang="en-US" sz="2000" dirty="0">
                <a:solidFill>
                  <a:schemeClr val="accent2"/>
                </a:solidFill>
              </a:endParaRPr>
            </a:p>
          </p:txBody>
        </p:sp>
      </p:grpSp>
      <p:grpSp>
        <p:nvGrpSpPr>
          <p:cNvPr id="7" name="Group 6"/>
          <p:cNvGrpSpPr/>
          <p:nvPr/>
        </p:nvGrpSpPr>
        <p:grpSpPr>
          <a:xfrm>
            <a:off x="5580689" y="3884597"/>
            <a:ext cx="1995601" cy="2076510"/>
            <a:chOff x="5943601" y="4160105"/>
            <a:chExt cx="1201386" cy="1250095"/>
          </a:xfrm>
        </p:grpSpPr>
        <p:sp>
          <p:nvSpPr>
            <p:cNvPr id="13" name="12-Point Star 12"/>
            <p:cNvSpPr/>
            <p:nvPr/>
          </p:nvSpPr>
          <p:spPr>
            <a:xfrm>
              <a:off x="5943601" y="4160105"/>
              <a:ext cx="1201386" cy="1250095"/>
            </a:xfrm>
            <a:prstGeom prst="star1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http://upload.wikimedia.org/wikipedia/commons/thumb/3/3d/Seal_of_Washington.svg/1105px-Seal_of_Washington.svg.pn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80927" y="4424362"/>
              <a:ext cx="726734" cy="72158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7657731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4" name="TextBox 3"/>
          <p:cNvSpPr txBox="1"/>
          <p:nvPr/>
        </p:nvSpPr>
        <p:spPr>
          <a:xfrm>
            <a:off x="0" y="2981324"/>
            <a:ext cx="9144000" cy="461665"/>
          </a:xfrm>
          <a:prstGeom prst="rect">
            <a:avLst/>
          </a:prstGeom>
          <a:noFill/>
        </p:spPr>
        <p:txBody>
          <a:bodyPr wrap="square" rtlCol="0">
            <a:spAutoFit/>
          </a:bodyPr>
          <a:lstStyle/>
          <a:p>
            <a:pPr algn="ctr"/>
            <a:r>
              <a:rPr lang="en-US" sz="2400" b="1" spc="600" dirty="0" smtClean="0">
                <a:solidFill>
                  <a:schemeClr val="tx2">
                    <a:lumMod val="60000"/>
                    <a:lumOff val="40000"/>
                  </a:schemeClr>
                </a:solidFill>
              </a:rPr>
              <a:t>www.leg.wa.gov/civiced</a:t>
            </a:r>
            <a:endParaRPr lang="en-US" sz="2400" b="1" spc="600" dirty="0">
              <a:solidFill>
                <a:schemeClr val="tx2">
                  <a:lumMod val="60000"/>
                  <a:lumOff val="40000"/>
                </a:schemeClr>
              </a:solidFill>
            </a:endParaRPr>
          </a:p>
        </p:txBody>
      </p:sp>
    </p:spTree>
    <p:extLst>
      <p:ext uri="{BB962C8B-B14F-4D97-AF65-F5344CB8AC3E}">
        <p14:creationId xmlns:p14="http://schemas.microsoft.com/office/powerpoint/2010/main" val="2195175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6" name="TextBox 5"/>
          <p:cNvSpPr txBox="1"/>
          <p:nvPr/>
        </p:nvSpPr>
        <p:spPr>
          <a:xfrm>
            <a:off x="0" y="1905000"/>
            <a:ext cx="9144000" cy="3129062"/>
          </a:xfrm>
          <a:prstGeom prst="rect">
            <a:avLst/>
          </a:prstGeom>
          <a:noFill/>
        </p:spPr>
        <p:txBody>
          <a:bodyPr wrap="square" rtlCol="0">
            <a:spAutoFit/>
          </a:bodyPr>
          <a:lstStyle/>
          <a:p>
            <a:pPr algn="ctr">
              <a:lnSpc>
                <a:spcPts val="10000"/>
              </a:lnSpc>
            </a:pPr>
            <a:r>
              <a:rPr lang="en-US" sz="10500" b="1" dirty="0" smtClean="0">
                <a:solidFill>
                  <a:schemeClr val="accent1"/>
                </a:solidFill>
                <a:latin typeface="Arial Black" panose="020B0A04020102020204" pitchFamily="34" charset="0"/>
              </a:rPr>
              <a:t>HOW BILLS </a:t>
            </a:r>
          </a:p>
          <a:p>
            <a:pPr algn="ctr">
              <a:lnSpc>
                <a:spcPts val="9000"/>
              </a:lnSpc>
            </a:pPr>
            <a:r>
              <a:rPr lang="en-US" sz="8400" b="1" spc="100" dirty="0" smtClean="0">
                <a:solidFill>
                  <a:schemeClr val="accent2"/>
                </a:solidFill>
                <a:latin typeface="Arial Black" panose="020B0A04020102020204" pitchFamily="34" charset="0"/>
              </a:rPr>
              <a:t>BECOME LAW</a:t>
            </a:r>
          </a:p>
          <a:p>
            <a:pPr algn="ctr"/>
            <a:r>
              <a:rPr lang="en-US" sz="3900" b="1" dirty="0" smtClean="0">
                <a:solidFill>
                  <a:schemeClr val="bg1"/>
                </a:solidFill>
                <a:latin typeface="Arial Black" panose="020B0A04020102020204" pitchFamily="34" charset="0"/>
              </a:rPr>
              <a:t>AND MANY WAYS THEY DON’T</a:t>
            </a:r>
            <a:endParaRPr lang="en-US" sz="3900" b="1" dirty="0">
              <a:solidFill>
                <a:schemeClr val="bg1"/>
              </a:solidFill>
              <a:latin typeface="Arial Black" panose="020B0A04020102020204" pitchFamily="34" charset="0"/>
            </a:endParaRPr>
          </a:p>
        </p:txBody>
      </p:sp>
      <p:sp>
        <p:nvSpPr>
          <p:cNvPr id="5" name="Subtitle 2"/>
          <p:cNvSpPr>
            <a:spLocks noGrp="1"/>
          </p:cNvSpPr>
          <p:nvPr>
            <p:ph type="subTitle" idx="1"/>
          </p:nvPr>
        </p:nvSpPr>
        <p:spPr>
          <a:xfrm>
            <a:off x="0" y="304800"/>
            <a:ext cx="9144000" cy="6553200"/>
          </a:xfrm>
        </p:spPr>
        <p:txBody>
          <a:bodyPr>
            <a:normAutofit fontScale="85000" lnSpcReduction="20000"/>
          </a:bodyPr>
          <a:lstStyle/>
          <a:p>
            <a:r>
              <a:rPr lang="en-US" b="1" spc="600" dirty="0" err="1" smtClean="0">
                <a:solidFill>
                  <a:schemeClr val="tx2">
                    <a:lumMod val="60000"/>
                    <a:lumOff val="40000"/>
                  </a:schemeClr>
                </a:solidFill>
                <a:cs typeface="Aharoni" panose="02010803020104030203" pitchFamily="2" charset="-79"/>
              </a:rPr>
              <a:t>washington</a:t>
            </a:r>
            <a:r>
              <a:rPr lang="en-US" b="1" spc="600" dirty="0" smtClean="0">
                <a:solidFill>
                  <a:schemeClr val="tx2">
                    <a:lumMod val="60000"/>
                    <a:lumOff val="40000"/>
                  </a:schemeClr>
                </a:solidFill>
                <a:cs typeface="Aharoni" panose="02010803020104030203" pitchFamily="2" charset="-79"/>
              </a:rPr>
              <a:t> state legislature</a:t>
            </a:r>
          </a:p>
          <a:p>
            <a:endParaRPr lang="en-US" b="1" spc="600" dirty="0" smtClean="0">
              <a:solidFill>
                <a:schemeClr val="tx2">
                  <a:lumMod val="60000"/>
                  <a:lumOff val="40000"/>
                </a:schemeClr>
              </a:solidFill>
              <a:cs typeface="Aharoni" panose="02010803020104030203" pitchFamily="2" charset="-79"/>
            </a:endParaRPr>
          </a:p>
          <a:p>
            <a:endParaRPr lang="en-US" b="1" spc="600" dirty="0" smtClean="0">
              <a:solidFill>
                <a:schemeClr val="tx2">
                  <a:lumMod val="60000"/>
                  <a:lumOff val="40000"/>
                </a:schemeClr>
              </a:solidFill>
              <a:cs typeface="Aharoni" panose="02010803020104030203" pitchFamily="2" charset="-79"/>
            </a:endParaRPr>
          </a:p>
          <a:p>
            <a:endParaRPr lang="en-US" b="1" spc="600" dirty="0">
              <a:solidFill>
                <a:schemeClr val="tx2">
                  <a:lumMod val="60000"/>
                  <a:lumOff val="40000"/>
                </a:schemeClr>
              </a:solidFill>
              <a:cs typeface="Aharoni" panose="02010803020104030203" pitchFamily="2" charset="-79"/>
            </a:endParaRPr>
          </a:p>
          <a:p>
            <a:endParaRPr lang="en-US" b="1" spc="600" dirty="0" smtClean="0">
              <a:solidFill>
                <a:schemeClr val="tx2">
                  <a:lumMod val="60000"/>
                  <a:lumOff val="40000"/>
                </a:schemeClr>
              </a:solidFill>
              <a:cs typeface="Aharoni" panose="02010803020104030203" pitchFamily="2" charset="-79"/>
            </a:endParaRPr>
          </a:p>
          <a:p>
            <a:endParaRPr lang="en-US" b="1" spc="600" dirty="0">
              <a:solidFill>
                <a:schemeClr val="tx2">
                  <a:lumMod val="60000"/>
                  <a:lumOff val="40000"/>
                </a:schemeClr>
              </a:solidFill>
              <a:cs typeface="Aharoni" panose="02010803020104030203" pitchFamily="2" charset="-79"/>
            </a:endParaRPr>
          </a:p>
          <a:p>
            <a:endParaRPr lang="en-US" b="1" spc="600" dirty="0" smtClean="0">
              <a:solidFill>
                <a:schemeClr val="tx2">
                  <a:lumMod val="60000"/>
                  <a:lumOff val="40000"/>
                </a:schemeClr>
              </a:solidFill>
              <a:cs typeface="Aharoni" panose="02010803020104030203" pitchFamily="2" charset="-79"/>
            </a:endParaRPr>
          </a:p>
          <a:p>
            <a:endParaRPr lang="en-US" b="1" spc="600" dirty="0">
              <a:solidFill>
                <a:schemeClr val="tx2">
                  <a:lumMod val="60000"/>
                  <a:lumOff val="40000"/>
                </a:schemeClr>
              </a:solidFill>
              <a:cs typeface="Aharoni" panose="02010803020104030203" pitchFamily="2" charset="-79"/>
            </a:endParaRPr>
          </a:p>
          <a:p>
            <a:endParaRPr lang="en-US" b="1" spc="600" dirty="0" smtClean="0">
              <a:solidFill>
                <a:schemeClr val="tx2">
                  <a:lumMod val="60000"/>
                  <a:lumOff val="40000"/>
                </a:schemeClr>
              </a:solidFill>
              <a:cs typeface="Aharoni" panose="02010803020104030203" pitchFamily="2" charset="-79"/>
            </a:endParaRPr>
          </a:p>
          <a:p>
            <a:endParaRPr lang="en-US" b="1" spc="600" dirty="0">
              <a:solidFill>
                <a:schemeClr val="tx2">
                  <a:lumMod val="60000"/>
                  <a:lumOff val="40000"/>
                </a:schemeClr>
              </a:solidFill>
              <a:cs typeface="Aharoni" panose="02010803020104030203" pitchFamily="2" charset="-79"/>
            </a:endParaRPr>
          </a:p>
          <a:p>
            <a:endParaRPr lang="en-US" b="1" spc="600" dirty="0" smtClean="0">
              <a:solidFill>
                <a:schemeClr val="tx2">
                  <a:lumMod val="60000"/>
                  <a:lumOff val="40000"/>
                </a:schemeClr>
              </a:solidFill>
              <a:cs typeface="Aharoni" panose="02010803020104030203" pitchFamily="2" charset="-79"/>
            </a:endParaRPr>
          </a:p>
          <a:p>
            <a:endParaRPr lang="en-US" b="1" spc="600" dirty="0" smtClean="0">
              <a:solidFill>
                <a:schemeClr val="tx2">
                  <a:lumMod val="60000"/>
                  <a:lumOff val="40000"/>
                </a:schemeClr>
              </a:solidFill>
              <a:cs typeface="Aharoni" panose="02010803020104030203" pitchFamily="2" charset="-79"/>
            </a:endParaRPr>
          </a:p>
          <a:p>
            <a:endParaRPr lang="en-US" b="1" spc="600" dirty="0">
              <a:solidFill>
                <a:schemeClr val="tx2">
                  <a:lumMod val="60000"/>
                  <a:lumOff val="40000"/>
                </a:schemeClr>
              </a:solidFill>
              <a:cs typeface="Aharoni" panose="02010803020104030203" pitchFamily="2" charset="-79"/>
            </a:endParaRPr>
          </a:p>
          <a:p>
            <a:endParaRPr lang="en-US" b="1" spc="600" dirty="0" smtClean="0">
              <a:solidFill>
                <a:schemeClr val="tx2">
                  <a:lumMod val="60000"/>
                  <a:lumOff val="40000"/>
                </a:schemeClr>
              </a:solidFill>
              <a:cs typeface="Aharoni" panose="02010803020104030203" pitchFamily="2" charset="-79"/>
            </a:endParaRPr>
          </a:p>
          <a:p>
            <a:r>
              <a:rPr lang="en-US" b="1" spc="600" dirty="0" smtClean="0">
                <a:solidFill>
                  <a:schemeClr val="tx2">
                    <a:lumMod val="60000"/>
                    <a:lumOff val="40000"/>
                  </a:schemeClr>
                </a:solidFill>
                <a:cs typeface="Aharoni" panose="02010803020104030203" pitchFamily="2" charset="-79"/>
              </a:rPr>
              <a:t>civic education programs</a:t>
            </a:r>
            <a:endParaRPr lang="en-US" b="1" spc="600" dirty="0">
              <a:solidFill>
                <a:schemeClr val="tx2">
                  <a:lumMod val="60000"/>
                  <a:lumOff val="40000"/>
                </a:schemeClr>
              </a:solidFill>
              <a:cs typeface="Aharoni" panose="02010803020104030203" pitchFamily="2" charset="-79"/>
            </a:endParaRPr>
          </a:p>
        </p:txBody>
      </p:sp>
    </p:spTree>
    <p:extLst>
      <p:ext uri="{BB962C8B-B14F-4D97-AF65-F5344CB8AC3E}">
        <p14:creationId xmlns:p14="http://schemas.microsoft.com/office/powerpoint/2010/main" val="31604289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171621053"/>
              </p:ext>
            </p:extLst>
          </p:nvPr>
        </p:nvGraphicFramePr>
        <p:xfrm>
          <a:off x="209006" y="-304800"/>
          <a:ext cx="8915400" cy="6858000"/>
        </p:xfrm>
        <a:graphic>
          <a:graphicData uri="http://schemas.openxmlformats.org/drawingml/2006/chart">
            <c:chart xmlns:c="http://schemas.openxmlformats.org/drawingml/2006/chart" xmlns:r="http://schemas.openxmlformats.org/officeDocument/2006/relationships" r:id="rId3"/>
          </a:graphicData>
        </a:graphic>
      </p:graphicFrame>
      <p:sp>
        <p:nvSpPr>
          <p:cNvPr id="3" name="Title 2"/>
          <p:cNvSpPr>
            <a:spLocks noGrp="1"/>
          </p:cNvSpPr>
          <p:nvPr>
            <p:ph type="title"/>
          </p:nvPr>
        </p:nvSpPr>
        <p:spPr>
          <a:xfrm>
            <a:off x="0" y="304800"/>
            <a:ext cx="9144000" cy="1143000"/>
          </a:xfrm>
        </p:spPr>
        <p:txBody>
          <a:bodyPr>
            <a:noAutofit/>
          </a:bodyPr>
          <a:lstStyle/>
          <a:p>
            <a:r>
              <a:rPr lang="en-US" sz="4200" dirty="0" smtClean="0">
                <a:latin typeface="Arial Black" panose="020B0A04020102020204" pitchFamily="34" charset="0"/>
              </a:rPr>
              <a:t>BILL OUTCOMES 2013-2014</a:t>
            </a:r>
            <a:endParaRPr lang="en-US" sz="4200" dirty="0">
              <a:latin typeface="Arial Black" panose="020B0A04020102020204" pitchFamily="34" charset="0"/>
            </a:endParaRPr>
          </a:p>
        </p:txBody>
      </p:sp>
    </p:spTree>
    <p:extLst>
      <p:ext uri="{BB962C8B-B14F-4D97-AF65-F5344CB8AC3E}">
        <p14:creationId xmlns:p14="http://schemas.microsoft.com/office/powerpoint/2010/main" val="37928491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5" name="TextBox 4"/>
          <p:cNvSpPr txBox="1"/>
          <p:nvPr/>
        </p:nvSpPr>
        <p:spPr>
          <a:xfrm>
            <a:off x="76200" y="-685800"/>
            <a:ext cx="9410700" cy="6461598"/>
          </a:xfrm>
          <a:prstGeom prst="rect">
            <a:avLst/>
          </a:prstGeom>
          <a:noFill/>
        </p:spPr>
        <p:txBody>
          <a:bodyPr wrap="square" rtlCol="0">
            <a:spAutoFit/>
          </a:bodyPr>
          <a:lstStyle/>
          <a:p>
            <a:pPr>
              <a:lnSpc>
                <a:spcPts val="50000"/>
              </a:lnSpc>
            </a:pPr>
            <a:r>
              <a:rPr lang="en-US" sz="40000" b="1" spc="300" dirty="0" smtClean="0">
                <a:solidFill>
                  <a:schemeClr val="accent2"/>
                </a:solidFill>
                <a:latin typeface="Arial Black"/>
                <a:cs typeface="Arial Black"/>
              </a:rPr>
              <a:t>1</a:t>
            </a:r>
            <a:r>
              <a:rPr lang="en-US" sz="40000" spc="300" dirty="0">
                <a:latin typeface="Arial Black"/>
                <a:cs typeface="Arial Black"/>
              </a:rPr>
              <a:t> </a:t>
            </a:r>
            <a:r>
              <a:rPr lang="en-US" sz="40000" spc="300" dirty="0" smtClean="0">
                <a:solidFill>
                  <a:schemeClr val="accent1"/>
                </a:solidFill>
                <a:latin typeface="Arial Black"/>
                <a:cs typeface="Arial Black"/>
              </a:rPr>
              <a:t>7</a:t>
            </a:r>
            <a:endParaRPr lang="en-US" sz="40000" spc="300" dirty="0">
              <a:solidFill>
                <a:schemeClr val="accent1"/>
              </a:solidFill>
              <a:latin typeface="Arial Black"/>
              <a:cs typeface="Arial Black"/>
            </a:endParaRPr>
          </a:p>
        </p:txBody>
      </p:sp>
      <p:sp>
        <p:nvSpPr>
          <p:cNvPr id="8" name="TextBox 7"/>
          <p:cNvSpPr txBox="1"/>
          <p:nvPr/>
        </p:nvSpPr>
        <p:spPr>
          <a:xfrm>
            <a:off x="2895600" y="1354667"/>
            <a:ext cx="3086100" cy="2142467"/>
          </a:xfrm>
          <a:prstGeom prst="rect">
            <a:avLst/>
          </a:prstGeom>
          <a:noFill/>
        </p:spPr>
        <p:txBody>
          <a:bodyPr wrap="square" rtlCol="0">
            <a:spAutoFit/>
          </a:bodyPr>
          <a:lstStyle/>
          <a:p>
            <a:pPr algn="just">
              <a:lnSpc>
                <a:spcPts val="8000"/>
              </a:lnSpc>
            </a:pPr>
            <a:r>
              <a:rPr lang="en-US" sz="6600" spc="-150" dirty="0" smtClean="0">
                <a:solidFill>
                  <a:schemeClr val="bg1"/>
                </a:solidFill>
                <a:latin typeface="Arial Black"/>
                <a:cs typeface="Arial Black"/>
              </a:rPr>
              <a:t>out of</a:t>
            </a:r>
          </a:p>
          <a:p>
            <a:pPr algn="just">
              <a:lnSpc>
                <a:spcPts val="8000"/>
              </a:lnSpc>
            </a:pPr>
            <a:r>
              <a:rPr lang="en-US" sz="6600" spc="-150" dirty="0" smtClean="0">
                <a:solidFill>
                  <a:schemeClr val="bg1"/>
                </a:solidFill>
                <a:latin typeface="Arial Black"/>
                <a:cs typeface="Arial Black"/>
              </a:rPr>
              <a:t>every </a:t>
            </a:r>
            <a:endParaRPr lang="en-US" sz="6600" spc="-150" dirty="0">
              <a:solidFill>
                <a:schemeClr val="bg1"/>
              </a:solidFill>
              <a:latin typeface="Arial Black"/>
              <a:cs typeface="Arial Black"/>
            </a:endParaRPr>
          </a:p>
        </p:txBody>
      </p:sp>
      <p:sp>
        <p:nvSpPr>
          <p:cNvPr id="9" name="TextBox 8"/>
          <p:cNvSpPr txBox="1"/>
          <p:nvPr/>
        </p:nvSpPr>
        <p:spPr>
          <a:xfrm>
            <a:off x="409222" y="4190999"/>
            <a:ext cx="8229600" cy="2422907"/>
          </a:xfrm>
          <a:prstGeom prst="rect">
            <a:avLst/>
          </a:prstGeom>
          <a:noFill/>
        </p:spPr>
        <p:txBody>
          <a:bodyPr wrap="square" rtlCol="0">
            <a:spAutoFit/>
          </a:bodyPr>
          <a:lstStyle/>
          <a:p>
            <a:pPr>
              <a:lnSpc>
                <a:spcPts val="9000"/>
              </a:lnSpc>
            </a:pPr>
            <a:r>
              <a:rPr lang="en-US" sz="7400" dirty="0" smtClean="0">
                <a:solidFill>
                  <a:schemeClr val="bg1"/>
                </a:solidFill>
                <a:latin typeface="Arial Black"/>
                <a:cs typeface="Arial Black"/>
              </a:rPr>
              <a:t>bills introduced </a:t>
            </a:r>
            <a:r>
              <a:rPr lang="en-US" sz="9200" spc="-300" dirty="0" smtClean="0">
                <a:solidFill>
                  <a:schemeClr val="bg1"/>
                </a:solidFill>
                <a:latin typeface="Arial Black"/>
                <a:cs typeface="Arial Black"/>
              </a:rPr>
              <a:t>becomes </a:t>
            </a:r>
            <a:r>
              <a:rPr lang="en-US" sz="9200" spc="-300" dirty="0" smtClean="0">
                <a:solidFill>
                  <a:schemeClr val="accent2"/>
                </a:solidFill>
                <a:latin typeface="Arial Black"/>
                <a:cs typeface="Arial Black"/>
              </a:rPr>
              <a:t>law</a:t>
            </a:r>
            <a:endParaRPr lang="en-US" sz="9200" spc="-300" dirty="0">
              <a:solidFill>
                <a:schemeClr val="accent2"/>
              </a:solidFill>
              <a:latin typeface="Arial Black"/>
              <a:cs typeface="Arial Black"/>
            </a:endParaRPr>
          </a:p>
        </p:txBody>
      </p:sp>
    </p:spTree>
    <p:extLst>
      <p:ext uri="{BB962C8B-B14F-4D97-AF65-F5344CB8AC3E}">
        <p14:creationId xmlns:p14="http://schemas.microsoft.com/office/powerpoint/2010/main" val="21812183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5181600" cy="6858000"/>
          </a:xfrm>
          <a:prstGeom prst="rect">
            <a:avLst/>
          </a:prstGeom>
          <a:solidFill>
            <a:schemeClr val="tx2">
              <a:lumMod val="5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0" y="2537430"/>
            <a:ext cx="9372600" cy="1569660"/>
          </a:xfrm>
          <a:prstGeom prst="rect">
            <a:avLst/>
          </a:prstGeom>
          <a:noFill/>
        </p:spPr>
        <p:txBody>
          <a:bodyPr wrap="square" rtlCol="0">
            <a:spAutoFit/>
          </a:bodyPr>
          <a:lstStyle/>
          <a:p>
            <a:r>
              <a:rPr lang="en-US" sz="9600" dirty="0" smtClean="0">
                <a:solidFill>
                  <a:schemeClr val="bg1"/>
                </a:solidFill>
                <a:latin typeface="Arial Black" panose="020B0A04020102020204" pitchFamily="34" charset="0"/>
              </a:rPr>
              <a:t>HERE’S</a:t>
            </a:r>
            <a:r>
              <a:rPr lang="en-US" sz="9600" dirty="0" smtClean="0">
                <a:latin typeface="Arial Black" panose="020B0A04020102020204" pitchFamily="34" charset="0"/>
              </a:rPr>
              <a:t> </a:t>
            </a:r>
            <a:r>
              <a:rPr lang="en-US" sz="9600" spc="600" dirty="0" smtClean="0">
                <a:solidFill>
                  <a:schemeClr val="accent1"/>
                </a:solidFill>
                <a:latin typeface="Arial Black" panose="020B0A04020102020204" pitchFamily="34" charset="0"/>
              </a:rPr>
              <a:t>HOW</a:t>
            </a:r>
            <a:endParaRPr lang="en-US" sz="9600" spc="600" dirty="0">
              <a:solidFill>
                <a:schemeClr val="accent1"/>
              </a:solidFill>
              <a:latin typeface="Arial Black" panose="020B0A04020102020204" pitchFamily="34" charset="0"/>
            </a:endParaRPr>
          </a:p>
        </p:txBody>
      </p:sp>
    </p:spTree>
    <p:extLst>
      <p:ext uri="{BB962C8B-B14F-4D97-AF65-F5344CB8AC3E}">
        <p14:creationId xmlns:p14="http://schemas.microsoft.com/office/powerpoint/2010/main" val="4795776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2133600" cy="6858000"/>
          </a:xfrm>
          <a:prstGeom prst="rect">
            <a:avLst/>
          </a:prstGeom>
          <a:solidFill>
            <a:schemeClr val="tx2">
              <a:lumMod val="50000"/>
            </a:schemeClr>
          </a:solidFill>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0" y="838200"/>
            <a:ext cx="2133600" cy="2800767"/>
          </a:xfrm>
          <a:prstGeom prst="rect">
            <a:avLst/>
          </a:prstGeom>
          <a:noFill/>
        </p:spPr>
        <p:txBody>
          <a:bodyPr wrap="square" rtlCol="0">
            <a:spAutoFit/>
          </a:bodyPr>
          <a:lstStyle/>
          <a:p>
            <a:r>
              <a:rPr lang="en-US" sz="9600" dirty="0" smtClean="0">
                <a:solidFill>
                  <a:schemeClr val="bg1"/>
                </a:solidFill>
                <a:latin typeface="Arial Black" panose="020B0A04020102020204" pitchFamily="34" charset="0"/>
              </a:rPr>
              <a:t>1</a:t>
            </a:r>
          </a:p>
          <a:p>
            <a:r>
              <a:rPr lang="en-US" sz="2600" spc="40" dirty="0" smtClean="0">
                <a:solidFill>
                  <a:schemeClr val="bg1"/>
                </a:solidFill>
                <a:latin typeface="Arial Black" panose="020B0A04020102020204" pitchFamily="34" charset="0"/>
              </a:rPr>
              <a:t>DRAFTING</a:t>
            </a:r>
          </a:p>
          <a:p>
            <a:pPr algn="r"/>
            <a:r>
              <a:rPr lang="en-US" dirty="0" smtClean="0">
                <a:solidFill>
                  <a:schemeClr val="bg1"/>
                </a:solidFill>
                <a:latin typeface="Arial Black" panose="020B0A04020102020204" pitchFamily="34" charset="0"/>
              </a:rPr>
              <a:t>idea</a:t>
            </a:r>
          </a:p>
          <a:p>
            <a:pPr algn="r"/>
            <a:r>
              <a:rPr lang="en-US" dirty="0" smtClean="0">
                <a:solidFill>
                  <a:schemeClr val="bg1"/>
                </a:solidFill>
                <a:latin typeface="Arial Black" panose="020B0A04020102020204" pitchFamily="34" charset="0"/>
              </a:rPr>
              <a:t>study</a:t>
            </a:r>
          </a:p>
          <a:p>
            <a:pPr algn="r"/>
            <a:r>
              <a:rPr lang="en-US" dirty="0" smtClean="0">
                <a:solidFill>
                  <a:schemeClr val="bg1"/>
                </a:solidFill>
                <a:latin typeface="Arial Black" panose="020B0A04020102020204" pitchFamily="34" charset="0"/>
              </a:rPr>
              <a:t>writing</a:t>
            </a:r>
          </a:p>
        </p:txBody>
      </p:sp>
      <p:grpSp>
        <p:nvGrpSpPr>
          <p:cNvPr id="42" name="Group 41"/>
          <p:cNvGrpSpPr/>
          <p:nvPr/>
        </p:nvGrpSpPr>
        <p:grpSpPr>
          <a:xfrm rot="14291023">
            <a:off x="7529472" y="1363283"/>
            <a:ext cx="445171" cy="2457543"/>
            <a:chOff x="3505200" y="4374272"/>
            <a:chExt cx="332264" cy="1545684"/>
          </a:xfrm>
          <a:solidFill>
            <a:schemeClr val="accent3">
              <a:lumMod val="60000"/>
              <a:lumOff val="40000"/>
            </a:schemeClr>
          </a:solidFill>
        </p:grpSpPr>
        <p:sp>
          <p:nvSpPr>
            <p:cNvPr id="43" name="Isosceles Triangle 42"/>
            <p:cNvSpPr/>
            <p:nvPr/>
          </p:nvSpPr>
          <p:spPr>
            <a:xfrm>
              <a:off x="3506572" y="4374272"/>
              <a:ext cx="330892" cy="374645"/>
            </a:xfrm>
            <a:prstGeom prst="triangle">
              <a:avLst>
                <a:gd name="adj" fmla="val 49461"/>
              </a:avLst>
            </a:prstGeom>
            <a:solidFill>
              <a:schemeClr val="accent3">
                <a:lumMod val="60000"/>
                <a:lumOff val="4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ound Same Side Corner Rectangle 43"/>
            <p:cNvSpPr/>
            <p:nvPr/>
          </p:nvSpPr>
          <p:spPr>
            <a:xfrm rot="10800000">
              <a:off x="3505200" y="4748917"/>
              <a:ext cx="332264" cy="1171039"/>
            </a:xfrm>
            <a:prstGeom prst="round2SameRect">
              <a:avLst/>
            </a:prstGeom>
            <a:grp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5" name="Straight Connector 44"/>
            <p:cNvCxnSpPr/>
            <p:nvPr/>
          </p:nvCxnSpPr>
          <p:spPr>
            <a:xfrm>
              <a:off x="3505200" y="5638800"/>
              <a:ext cx="327092" cy="0"/>
            </a:xfrm>
            <a:prstGeom prst="line">
              <a:avLst/>
            </a:prstGeom>
            <a:grpFill/>
            <a:ln w="317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3505200" y="5562600"/>
              <a:ext cx="327092" cy="0"/>
            </a:xfrm>
            <a:prstGeom prst="line">
              <a:avLst/>
            </a:prstGeom>
            <a:grpFill/>
            <a:ln w="317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3505200" y="5486400"/>
              <a:ext cx="327092" cy="0"/>
            </a:xfrm>
            <a:prstGeom prst="line">
              <a:avLst/>
            </a:prstGeom>
            <a:grpFill/>
            <a:ln w="31750">
              <a:solidFill>
                <a:schemeClr val="accent3"/>
              </a:solidFill>
            </a:ln>
          </p:spPr>
          <p:style>
            <a:lnRef idx="1">
              <a:schemeClr val="accent1"/>
            </a:lnRef>
            <a:fillRef idx="0">
              <a:schemeClr val="accent1"/>
            </a:fillRef>
            <a:effectRef idx="0">
              <a:schemeClr val="accent1"/>
            </a:effectRef>
            <a:fontRef idx="minor">
              <a:schemeClr val="tx1"/>
            </a:fontRef>
          </p:style>
        </p:cxnSp>
      </p:grpSp>
      <p:sp>
        <p:nvSpPr>
          <p:cNvPr id="48" name="TextBox 47"/>
          <p:cNvSpPr txBox="1"/>
          <p:nvPr/>
        </p:nvSpPr>
        <p:spPr>
          <a:xfrm>
            <a:off x="1983568" y="4876800"/>
            <a:ext cx="7245445" cy="1477328"/>
          </a:xfrm>
          <a:prstGeom prst="rect">
            <a:avLst/>
          </a:prstGeom>
          <a:noFill/>
        </p:spPr>
        <p:txBody>
          <a:bodyPr wrap="square" rtlCol="0">
            <a:spAutoFit/>
          </a:bodyPr>
          <a:lstStyle/>
          <a:p>
            <a:pPr lvl="1" algn="just"/>
            <a:r>
              <a:rPr lang="en-US" sz="9000" spc="1000" dirty="0" smtClean="0">
                <a:solidFill>
                  <a:schemeClr val="accent5"/>
                </a:solidFill>
                <a:latin typeface="Wingdings" panose="05000000000000000000" pitchFamily="2" charset="2"/>
              </a:rPr>
              <a:t>3</a:t>
            </a:r>
            <a:r>
              <a:rPr lang="en-US" sz="9000" spc="1000" dirty="0" smtClean="0">
                <a:solidFill>
                  <a:schemeClr val="accent2"/>
                </a:solidFill>
                <a:latin typeface="Wingdings" panose="05000000000000000000" pitchFamily="2" charset="2"/>
              </a:rPr>
              <a:t>3</a:t>
            </a:r>
            <a:r>
              <a:rPr lang="en-US" sz="9000" spc="1000" dirty="0" smtClean="0">
                <a:solidFill>
                  <a:srgbClr val="002060"/>
                </a:solidFill>
                <a:latin typeface="Wingdings" panose="05000000000000000000" pitchFamily="2" charset="2"/>
              </a:rPr>
              <a:t>3</a:t>
            </a:r>
            <a:r>
              <a:rPr lang="en-US" sz="9000" spc="1000" dirty="0" smtClean="0">
                <a:solidFill>
                  <a:schemeClr val="accent4">
                    <a:lumMod val="75000"/>
                  </a:schemeClr>
                </a:solidFill>
                <a:latin typeface="Wingdings" panose="05000000000000000000" pitchFamily="2" charset="2"/>
              </a:rPr>
              <a:t>3</a:t>
            </a:r>
            <a:r>
              <a:rPr lang="en-US" sz="9000" spc="1000" dirty="0" smtClean="0">
                <a:solidFill>
                  <a:schemeClr val="accent1"/>
                </a:solidFill>
                <a:latin typeface="Wingdings" panose="05000000000000000000" pitchFamily="2" charset="2"/>
              </a:rPr>
              <a:t>3</a:t>
            </a:r>
            <a:r>
              <a:rPr lang="en-US" sz="9000" spc="1000" dirty="0" smtClean="0">
                <a:solidFill>
                  <a:schemeClr val="accent5">
                    <a:lumMod val="50000"/>
                  </a:schemeClr>
                </a:solidFill>
                <a:latin typeface="Wingdings" panose="05000000000000000000" pitchFamily="2" charset="2"/>
              </a:rPr>
              <a:t>3</a:t>
            </a:r>
            <a:r>
              <a:rPr lang="en-US" sz="9000" spc="1000" dirty="0" smtClean="0">
                <a:solidFill>
                  <a:schemeClr val="accent1">
                    <a:lumMod val="50000"/>
                  </a:schemeClr>
                </a:solidFill>
                <a:latin typeface="Wingdings" panose="05000000000000000000" pitchFamily="2" charset="2"/>
              </a:rPr>
              <a:t>3</a:t>
            </a:r>
            <a:endParaRPr lang="en-US" sz="9000" spc="1000" dirty="0">
              <a:solidFill>
                <a:schemeClr val="accent1">
                  <a:lumMod val="50000"/>
                </a:schemeClr>
              </a:solidFill>
              <a:latin typeface="Wingdings" panose="05000000000000000000" pitchFamily="2" charset="2"/>
            </a:endParaRPr>
          </a:p>
        </p:txBody>
      </p:sp>
      <p:sp>
        <p:nvSpPr>
          <p:cNvPr id="6" name="Down Arrow 5"/>
          <p:cNvSpPr/>
          <p:nvPr/>
        </p:nvSpPr>
        <p:spPr>
          <a:xfrm>
            <a:off x="5434767" y="4429117"/>
            <a:ext cx="448159" cy="58579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5976910" y="3788899"/>
            <a:ext cx="1303066" cy="584775"/>
          </a:xfrm>
          <a:prstGeom prst="rect">
            <a:avLst/>
          </a:prstGeom>
          <a:noFill/>
        </p:spPr>
        <p:txBody>
          <a:bodyPr wrap="square" rtlCol="0">
            <a:spAutoFit/>
          </a:bodyPr>
          <a:lstStyle/>
          <a:p>
            <a:pPr algn="ctr"/>
            <a:r>
              <a:rPr lang="en-US" sz="1600" b="1" dirty="0" smtClean="0">
                <a:solidFill>
                  <a:schemeClr val="accent1"/>
                </a:solidFill>
                <a:latin typeface="+mj-lt"/>
              </a:rPr>
              <a:t>ambulance </a:t>
            </a:r>
          </a:p>
          <a:p>
            <a:pPr algn="ctr"/>
            <a:r>
              <a:rPr lang="en-US" sz="1600" b="1" dirty="0" smtClean="0">
                <a:solidFill>
                  <a:schemeClr val="accent1"/>
                </a:solidFill>
                <a:latin typeface="+mj-lt"/>
              </a:rPr>
              <a:t>seatbelts</a:t>
            </a:r>
          </a:p>
        </p:txBody>
      </p:sp>
      <p:sp>
        <p:nvSpPr>
          <p:cNvPr id="23" name="TextBox 22"/>
          <p:cNvSpPr txBox="1"/>
          <p:nvPr/>
        </p:nvSpPr>
        <p:spPr>
          <a:xfrm>
            <a:off x="7980980" y="3802946"/>
            <a:ext cx="932563" cy="584775"/>
          </a:xfrm>
          <a:prstGeom prst="rect">
            <a:avLst/>
          </a:prstGeom>
          <a:noFill/>
        </p:spPr>
        <p:txBody>
          <a:bodyPr wrap="none" rtlCol="0">
            <a:spAutoFit/>
          </a:bodyPr>
          <a:lstStyle/>
          <a:p>
            <a:pPr algn="ctr"/>
            <a:r>
              <a:rPr lang="en-US" sz="1600" b="1" dirty="0" smtClean="0">
                <a:solidFill>
                  <a:schemeClr val="accent1">
                    <a:lumMod val="50000"/>
                  </a:schemeClr>
                </a:solidFill>
                <a:latin typeface="+mj-lt"/>
              </a:rPr>
              <a:t>trespass </a:t>
            </a:r>
          </a:p>
          <a:p>
            <a:pPr algn="ctr"/>
            <a:r>
              <a:rPr lang="en-US" sz="1600" b="1" dirty="0" smtClean="0">
                <a:solidFill>
                  <a:schemeClr val="accent1">
                    <a:lumMod val="50000"/>
                  </a:schemeClr>
                </a:solidFill>
                <a:latin typeface="+mj-lt"/>
              </a:rPr>
              <a:t>notices</a:t>
            </a:r>
            <a:endParaRPr lang="en-US" sz="1600" b="1" dirty="0">
              <a:solidFill>
                <a:schemeClr val="accent1">
                  <a:lumMod val="50000"/>
                </a:schemeClr>
              </a:solidFill>
              <a:latin typeface="+mj-lt"/>
            </a:endParaRPr>
          </a:p>
        </p:txBody>
      </p:sp>
      <p:sp>
        <p:nvSpPr>
          <p:cNvPr id="24" name="TextBox 23"/>
          <p:cNvSpPr txBox="1"/>
          <p:nvPr/>
        </p:nvSpPr>
        <p:spPr>
          <a:xfrm>
            <a:off x="4371157" y="3782785"/>
            <a:ext cx="798808" cy="584775"/>
          </a:xfrm>
          <a:prstGeom prst="rect">
            <a:avLst/>
          </a:prstGeom>
          <a:noFill/>
        </p:spPr>
        <p:txBody>
          <a:bodyPr wrap="none" rtlCol="0">
            <a:spAutoFit/>
          </a:bodyPr>
          <a:lstStyle/>
          <a:p>
            <a:pPr algn="ctr"/>
            <a:r>
              <a:rPr lang="en-US" sz="1600" b="1" dirty="0" smtClean="0">
                <a:solidFill>
                  <a:srgbClr val="002060"/>
                </a:solidFill>
                <a:latin typeface="+mj-lt"/>
              </a:rPr>
              <a:t>digital </a:t>
            </a:r>
          </a:p>
          <a:p>
            <a:pPr algn="ctr"/>
            <a:r>
              <a:rPr lang="en-US" sz="1600" b="1" dirty="0" smtClean="0">
                <a:solidFill>
                  <a:srgbClr val="002060"/>
                </a:solidFill>
                <a:latin typeface="+mj-lt"/>
              </a:rPr>
              <a:t>privacy</a:t>
            </a:r>
            <a:endParaRPr lang="en-US" sz="1600" b="1" dirty="0">
              <a:solidFill>
                <a:srgbClr val="002060"/>
              </a:solidFill>
              <a:latin typeface="+mj-lt"/>
            </a:endParaRPr>
          </a:p>
        </p:txBody>
      </p:sp>
      <p:sp>
        <p:nvSpPr>
          <p:cNvPr id="25" name="TextBox 24"/>
          <p:cNvSpPr txBox="1"/>
          <p:nvPr/>
        </p:nvSpPr>
        <p:spPr>
          <a:xfrm>
            <a:off x="2071591" y="3556724"/>
            <a:ext cx="1565944" cy="830997"/>
          </a:xfrm>
          <a:prstGeom prst="rect">
            <a:avLst/>
          </a:prstGeom>
          <a:noFill/>
        </p:spPr>
        <p:txBody>
          <a:bodyPr wrap="square" rtlCol="0">
            <a:spAutoFit/>
          </a:bodyPr>
          <a:lstStyle/>
          <a:p>
            <a:pPr algn="ctr"/>
            <a:r>
              <a:rPr lang="en-US" sz="1600" b="1" dirty="0" smtClean="0">
                <a:solidFill>
                  <a:schemeClr val="accent5"/>
                </a:solidFill>
                <a:latin typeface="+mj-lt"/>
              </a:rPr>
              <a:t>hospital </a:t>
            </a:r>
          </a:p>
          <a:p>
            <a:pPr algn="ctr"/>
            <a:r>
              <a:rPr lang="en-US" sz="1600" b="1" dirty="0" smtClean="0">
                <a:solidFill>
                  <a:schemeClr val="accent5"/>
                </a:solidFill>
                <a:latin typeface="+mj-lt"/>
              </a:rPr>
              <a:t>employee </a:t>
            </a:r>
          </a:p>
          <a:p>
            <a:pPr algn="ctr"/>
            <a:r>
              <a:rPr lang="en-US" sz="1600" b="1" dirty="0" smtClean="0">
                <a:solidFill>
                  <a:schemeClr val="accent5"/>
                </a:solidFill>
                <a:latin typeface="+mj-lt"/>
              </a:rPr>
              <a:t>breaks</a:t>
            </a:r>
            <a:endParaRPr lang="en-US" sz="1600" b="1" dirty="0">
              <a:solidFill>
                <a:schemeClr val="accent5"/>
              </a:solidFill>
              <a:latin typeface="+mj-lt"/>
            </a:endParaRPr>
          </a:p>
        </p:txBody>
      </p:sp>
      <p:sp>
        <p:nvSpPr>
          <p:cNvPr id="26" name="TextBox 25"/>
          <p:cNvSpPr txBox="1"/>
          <p:nvPr/>
        </p:nvSpPr>
        <p:spPr>
          <a:xfrm>
            <a:off x="5228719" y="3556723"/>
            <a:ext cx="856325" cy="830997"/>
          </a:xfrm>
          <a:prstGeom prst="rect">
            <a:avLst/>
          </a:prstGeom>
          <a:noFill/>
        </p:spPr>
        <p:txBody>
          <a:bodyPr wrap="none" rtlCol="0">
            <a:spAutoFit/>
          </a:bodyPr>
          <a:lstStyle/>
          <a:p>
            <a:pPr algn="ctr"/>
            <a:r>
              <a:rPr lang="en-US" sz="1600" b="1" dirty="0" smtClean="0">
                <a:solidFill>
                  <a:schemeClr val="accent4">
                    <a:lumMod val="75000"/>
                  </a:schemeClr>
                </a:solidFill>
                <a:latin typeface="+mj-lt"/>
              </a:rPr>
              <a:t>GMO </a:t>
            </a:r>
          </a:p>
          <a:p>
            <a:pPr algn="ctr"/>
            <a:r>
              <a:rPr lang="en-US" sz="1600" b="1" dirty="0" smtClean="0">
                <a:solidFill>
                  <a:schemeClr val="accent4">
                    <a:lumMod val="75000"/>
                  </a:schemeClr>
                </a:solidFill>
                <a:latin typeface="+mj-lt"/>
              </a:rPr>
              <a:t>food </a:t>
            </a:r>
          </a:p>
          <a:p>
            <a:pPr algn="ctr"/>
            <a:r>
              <a:rPr lang="en-US" sz="1600" b="1" dirty="0" smtClean="0">
                <a:solidFill>
                  <a:schemeClr val="accent4">
                    <a:lumMod val="75000"/>
                  </a:schemeClr>
                </a:solidFill>
                <a:latin typeface="+mj-lt"/>
              </a:rPr>
              <a:t>labeling</a:t>
            </a:r>
            <a:endParaRPr lang="en-US" sz="1600" b="1" dirty="0">
              <a:solidFill>
                <a:schemeClr val="accent4">
                  <a:lumMod val="75000"/>
                </a:schemeClr>
              </a:solidFill>
              <a:latin typeface="+mj-lt"/>
            </a:endParaRPr>
          </a:p>
        </p:txBody>
      </p:sp>
      <p:sp>
        <p:nvSpPr>
          <p:cNvPr id="27" name="TextBox 26"/>
          <p:cNvSpPr txBox="1"/>
          <p:nvPr/>
        </p:nvSpPr>
        <p:spPr>
          <a:xfrm>
            <a:off x="3216494" y="3788899"/>
            <a:ext cx="1177969" cy="584775"/>
          </a:xfrm>
          <a:prstGeom prst="rect">
            <a:avLst/>
          </a:prstGeom>
          <a:noFill/>
        </p:spPr>
        <p:txBody>
          <a:bodyPr wrap="square" rtlCol="0">
            <a:spAutoFit/>
          </a:bodyPr>
          <a:lstStyle/>
          <a:p>
            <a:pPr algn="ctr"/>
            <a:r>
              <a:rPr lang="en-US" sz="1600" b="1" dirty="0" smtClean="0">
                <a:solidFill>
                  <a:schemeClr val="accent2"/>
                </a:solidFill>
                <a:latin typeface="+mj-lt"/>
              </a:rPr>
              <a:t>tribal </a:t>
            </a:r>
          </a:p>
          <a:p>
            <a:pPr algn="ctr"/>
            <a:r>
              <a:rPr lang="en-US" sz="1600" b="1" dirty="0" smtClean="0">
                <a:solidFill>
                  <a:schemeClr val="accent2"/>
                </a:solidFill>
                <a:latin typeface="+mj-lt"/>
              </a:rPr>
              <a:t>schools</a:t>
            </a:r>
            <a:endParaRPr lang="en-US" sz="1600" b="1" dirty="0">
              <a:solidFill>
                <a:schemeClr val="accent2"/>
              </a:solidFill>
              <a:latin typeface="+mj-lt"/>
            </a:endParaRPr>
          </a:p>
        </p:txBody>
      </p:sp>
      <p:sp>
        <p:nvSpPr>
          <p:cNvPr id="50" name="TextBox 49"/>
          <p:cNvSpPr txBox="1"/>
          <p:nvPr/>
        </p:nvSpPr>
        <p:spPr>
          <a:xfrm>
            <a:off x="7067996" y="3782784"/>
            <a:ext cx="942566" cy="584775"/>
          </a:xfrm>
          <a:prstGeom prst="rect">
            <a:avLst/>
          </a:prstGeom>
          <a:noFill/>
        </p:spPr>
        <p:txBody>
          <a:bodyPr wrap="none" rtlCol="0">
            <a:spAutoFit/>
          </a:bodyPr>
          <a:lstStyle/>
          <a:p>
            <a:pPr algn="ctr"/>
            <a:r>
              <a:rPr lang="en-US" sz="1600" b="1" dirty="0" smtClean="0">
                <a:solidFill>
                  <a:schemeClr val="accent5">
                    <a:lumMod val="50000"/>
                  </a:schemeClr>
                </a:solidFill>
                <a:latin typeface="+mj-lt"/>
              </a:rPr>
              <a:t>eminent </a:t>
            </a:r>
          </a:p>
          <a:p>
            <a:pPr algn="ctr"/>
            <a:r>
              <a:rPr lang="en-US" sz="1600" b="1" dirty="0" smtClean="0">
                <a:solidFill>
                  <a:schemeClr val="accent5">
                    <a:lumMod val="50000"/>
                  </a:schemeClr>
                </a:solidFill>
                <a:latin typeface="+mj-lt"/>
              </a:rPr>
              <a:t>domain</a:t>
            </a:r>
            <a:endParaRPr lang="en-US" sz="1600" b="1" dirty="0">
              <a:solidFill>
                <a:schemeClr val="accent5">
                  <a:lumMod val="50000"/>
                </a:schemeClr>
              </a:solidFill>
              <a:latin typeface="+mj-lt"/>
            </a:endParaRPr>
          </a:p>
        </p:txBody>
      </p:sp>
      <p:sp>
        <p:nvSpPr>
          <p:cNvPr id="51" name="Down Arrow 50"/>
          <p:cNvSpPr/>
          <p:nvPr/>
        </p:nvSpPr>
        <p:spPr>
          <a:xfrm>
            <a:off x="2630484" y="4429118"/>
            <a:ext cx="448159" cy="58579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Down Arrow 51"/>
          <p:cNvSpPr/>
          <p:nvPr/>
        </p:nvSpPr>
        <p:spPr>
          <a:xfrm>
            <a:off x="3581400" y="4438644"/>
            <a:ext cx="448159" cy="58579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Down Arrow 52"/>
          <p:cNvSpPr/>
          <p:nvPr/>
        </p:nvSpPr>
        <p:spPr>
          <a:xfrm>
            <a:off x="4536021" y="4429119"/>
            <a:ext cx="448159" cy="58579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Down Arrow 53"/>
          <p:cNvSpPr/>
          <p:nvPr/>
        </p:nvSpPr>
        <p:spPr>
          <a:xfrm>
            <a:off x="6404364" y="4429119"/>
            <a:ext cx="448159" cy="58579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Down Arrow 54"/>
          <p:cNvSpPr/>
          <p:nvPr/>
        </p:nvSpPr>
        <p:spPr>
          <a:xfrm>
            <a:off x="7315200" y="4429119"/>
            <a:ext cx="448159" cy="58579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Down Arrow 55"/>
          <p:cNvSpPr/>
          <p:nvPr/>
        </p:nvSpPr>
        <p:spPr>
          <a:xfrm>
            <a:off x="8223184" y="4429116"/>
            <a:ext cx="448159" cy="58579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Cloud Callout 32"/>
          <p:cNvSpPr/>
          <p:nvPr/>
        </p:nvSpPr>
        <p:spPr>
          <a:xfrm flipH="1">
            <a:off x="2514600" y="457200"/>
            <a:ext cx="3962400" cy="2426260"/>
          </a:xfrm>
          <a:prstGeom prst="cloudCallout">
            <a:avLst>
              <a:gd name="adj1" fmla="val -48511"/>
              <a:gd name="adj2" fmla="val 63552"/>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12341" y="591882"/>
            <a:ext cx="4038600" cy="2177899"/>
            <a:chOff x="2438400" y="341287"/>
            <a:chExt cx="7418357" cy="5214999"/>
          </a:xfrm>
        </p:grpSpPr>
        <p:sp>
          <p:nvSpPr>
            <p:cNvPr id="35" name="TextBox 34"/>
            <p:cNvSpPr txBox="1"/>
            <p:nvPr/>
          </p:nvSpPr>
          <p:spPr>
            <a:xfrm>
              <a:off x="6154643" y="1428604"/>
              <a:ext cx="3702114" cy="276999"/>
            </a:xfrm>
            <a:prstGeom prst="rect">
              <a:avLst/>
            </a:prstGeom>
            <a:noFill/>
          </p:spPr>
          <p:txBody>
            <a:bodyPr wrap="square" rtlCol="0">
              <a:spAutoFit/>
            </a:bodyPr>
            <a:lstStyle/>
            <a:p>
              <a:r>
                <a:rPr lang="en-US" sz="1200" dirty="0" smtClean="0">
                  <a:solidFill>
                    <a:schemeClr val="accent1"/>
                  </a:solidFill>
                  <a:latin typeface="+mj-lt"/>
                </a:rPr>
                <a:t>ambulance seatbelts</a:t>
              </a:r>
            </a:p>
          </p:txBody>
        </p:sp>
        <p:grpSp>
          <p:nvGrpSpPr>
            <p:cNvPr id="36" name="Group 35"/>
            <p:cNvGrpSpPr/>
            <p:nvPr/>
          </p:nvGrpSpPr>
          <p:grpSpPr>
            <a:xfrm>
              <a:off x="2438400" y="341287"/>
              <a:ext cx="6713080" cy="5214999"/>
              <a:chOff x="2438400" y="341287"/>
              <a:chExt cx="6713080" cy="5214999"/>
            </a:xfrm>
          </p:grpSpPr>
          <p:sp>
            <p:nvSpPr>
              <p:cNvPr id="37" name="TextBox 36"/>
              <p:cNvSpPr txBox="1"/>
              <p:nvPr/>
            </p:nvSpPr>
            <p:spPr>
              <a:xfrm>
                <a:off x="2438400" y="1788676"/>
                <a:ext cx="1355692" cy="307777"/>
              </a:xfrm>
              <a:prstGeom prst="rect">
                <a:avLst/>
              </a:prstGeom>
              <a:noFill/>
            </p:spPr>
            <p:txBody>
              <a:bodyPr wrap="none" rtlCol="0">
                <a:spAutoFit/>
              </a:bodyPr>
              <a:lstStyle/>
              <a:p>
                <a:r>
                  <a:rPr lang="en-US" sz="1400" dirty="0" smtClean="0">
                    <a:solidFill>
                      <a:schemeClr val="accent1">
                        <a:lumMod val="50000"/>
                      </a:schemeClr>
                    </a:solidFill>
                    <a:latin typeface="+mj-lt"/>
                  </a:rPr>
                  <a:t>trespass notices</a:t>
                </a:r>
                <a:endParaRPr lang="en-US" sz="1400" dirty="0">
                  <a:solidFill>
                    <a:schemeClr val="accent1">
                      <a:lumMod val="50000"/>
                    </a:schemeClr>
                  </a:solidFill>
                  <a:latin typeface="+mj-lt"/>
                </a:endParaRPr>
              </a:p>
            </p:txBody>
          </p:sp>
          <p:grpSp>
            <p:nvGrpSpPr>
              <p:cNvPr id="38" name="Group 37"/>
              <p:cNvGrpSpPr/>
              <p:nvPr/>
            </p:nvGrpSpPr>
            <p:grpSpPr>
              <a:xfrm>
                <a:off x="2438400" y="674125"/>
                <a:ext cx="5389602" cy="2441601"/>
                <a:chOff x="453803" y="785310"/>
                <a:chExt cx="7155035" cy="3078561"/>
              </a:xfrm>
            </p:grpSpPr>
            <p:sp>
              <p:nvSpPr>
                <p:cNvPr id="80" name="TextBox 79"/>
                <p:cNvSpPr txBox="1"/>
                <p:nvPr/>
              </p:nvSpPr>
              <p:spPr>
                <a:xfrm>
                  <a:off x="453803" y="2190624"/>
                  <a:ext cx="1799766" cy="388069"/>
                </a:xfrm>
                <a:prstGeom prst="rect">
                  <a:avLst/>
                </a:prstGeom>
                <a:noFill/>
              </p:spPr>
              <p:txBody>
                <a:bodyPr wrap="none" rtlCol="0">
                  <a:spAutoFit/>
                </a:bodyPr>
                <a:lstStyle/>
                <a:p>
                  <a:r>
                    <a:rPr lang="en-US" sz="1400" dirty="0" smtClean="0">
                      <a:solidFill>
                        <a:schemeClr val="accent1">
                          <a:lumMod val="50000"/>
                        </a:schemeClr>
                      </a:solidFill>
                      <a:latin typeface="+mj-lt"/>
                    </a:rPr>
                    <a:t>trespass notices</a:t>
                  </a:r>
                  <a:endParaRPr lang="en-US" sz="1400" dirty="0">
                    <a:solidFill>
                      <a:schemeClr val="accent1">
                        <a:lumMod val="50000"/>
                      </a:schemeClr>
                    </a:solidFill>
                    <a:latin typeface="+mj-lt"/>
                  </a:endParaRPr>
                </a:p>
              </p:txBody>
            </p:sp>
            <p:sp>
              <p:nvSpPr>
                <p:cNvPr id="81" name="TextBox 80"/>
                <p:cNvSpPr txBox="1"/>
                <p:nvPr/>
              </p:nvSpPr>
              <p:spPr>
                <a:xfrm>
                  <a:off x="5893174" y="785310"/>
                  <a:ext cx="1715664" cy="329858"/>
                </a:xfrm>
                <a:prstGeom prst="rect">
                  <a:avLst/>
                </a:prstGeom>
                <a:noFill/>
              </p:spPr>
              <p:txBody>
                <a:bodyPr wrap="none" rtlCol="0">
                  <a:spAutoFit/>
                </a:bodyPr>
                <a:lstStyle/>
                <a:p>
                  <a:r>
                    <a:rPr lang="en-US" sz="1100" b="1" dirty="0" smtClean="0">
                      <a:solidFill>
                        <a:schemeClr val="accent4">
                          <a:lumMod val="75000"/>
                        </a:schemeClr>
                      </a:solidFill>
                      <a:latin typeface="+mj-lt"/>
                    </a:rPr>
                    <a:t>GMO food labeling</a:t>
                  </a:r>
                  <a:endParaRPr lang="en-US" sz="1100" b="1" dirty="0">
                    <a:solidFill>
                      <a:schemeClr val="accent4">
                        <a:lumMod val="75000"/>
                      </a:schemeClr>
                    </a:solidFill>
                    <a:latin typeface="+mj-lt"/>
                  </a:endParaRPr>
                </a:p>
              </p:txBody>
            </p:sp>
            <p:sp>
              <p:nvSpPr>
                <p:cNvPr id="82" name="TextBox 81"/>
                <p:cNvSpPr txBox="1"/>
                <p:nvPr/>
              </p:nvSpPr>
              <p:spPr>
                <a:xfrm>
                  <a:off x="5197632" y="2888518"/>
                  <a:ext cx="1652076" cy="349262"/>
                </a:xfrm>
                <a:prstGeom prst="rect">
                  <a:avLst/>
                </a:prstGeom>
                <a:noFill/>
              </p:spPr>
              <p:txBody>
                <a:bodyPr wrap="none" rtlCol="0">
                  <a:spAutoFit/>
                </a:bodyPr>
                <a:lstStyle/>
                <a:p>
                  <a:r>
                    <a:rPr lang="en-US" sz="1200" b="1" dirty="0" smtClean="0">
                      <a:solidFill>
                        <a:schemeClr val="accent5">
                          <a:lumMod val="50000"/>
                        </a:schemeClr>
                      </a:solidFill>
                      <a:latin typeface="+mj-lt"/>
                    </a:rPr>
                    <a:t>eminent domain</a:t>
                  </a:r>
                  <a:endParaRPr lang="en-US" sz="1200" b="1" dirty="0">
                    <a:solidFill>
                      <a:schemeClr val="accent5">
                        <a:lumMod val="50000"/>
                      </a:schemeClr>
                    </a:solidFill>
                    <a:latin typeface="+mj-lt"/>
                  </a:endParaRPr>
                </a:p>
              </p:txBody>
            </p:sp>
            <p:sp>
              <p:nvSpPr>
                <p:cNvPr id="83" name="TextBox 82"/>
                <p:cNvSpPr txBox="1"/>
                <p:nvPr/>
              </p:nvSpPr>
              <p:spPr>
                <a:xfrm>
                  <a:off x="1291827" y="3475802"/>
                  <a:ext cx="1626880" cy="388069"/>
                </a:xfrm>
                <a:prstGeom prst="rect">
                  <a:avLst/>
                </a:prstGeom>
                <a:noFill/>
              </p:spPr>
              <p:txBody>
                <a:bodyPr wrap="none" rtlCol="0">
                  <a:spAutoFit/>
                </a:bodyPr>
                <a:lstStyle/>
                <a:p>
                  <a:r>
                    <a:rPr lang="en-US" sz="1400" b="1" dirty="0" smtClean="0">
                      <a:solidFill>
                        <a:srgbClr val="002060"/>
                      </a:solidFill>
                      <a:latin typeface="+mj-lt"/>
                    </a:rPr>
                    <a:t>digital privacy</a:t>
                  </a:r>
                  <a:endParaRPr lang="en-US" sz="1400" b="1" dirty="0">
                    <a:solidFill>
                      <a:srgbClr val="002060"/>
                    </a:solidFill>
                    <a:latin typeface="+mj-lt"/>
                  </a:endParaRPr>
                </a:p>
              </p:txBody>
            </p:sp>
          </p:grpSp>
          <p:grpSp>
            <p:nvGrpSpPr>
              <p:cNvPr id="39" name="Group 38"/>
              <p:cNvGrpSpPr/>
              <p:nvPr/>
            </p:nvGrpSpPr>
            <p:grpSpPr>
              <a:xfrm>
                <a:off x="2589569" y="341287"/>
                <a:ext cx="6166864" cy="5214999"/>
                <a:chOff x="2589569" y="341287"/>
                <a:chExt cx="6166864" cy="5214999"/>
              </a:xfrm>
            </p:grpSpPr>
            <p:sp>
              <p:nvSpPr>
                <p:cNvPr id="41" name="TextBox 40"/>
                <p:cNvSpPr txBox="1"/>
                <p:nvPr/>
              </p:nvSpPr>
              <p:spPr>
                <a:xfrm>
                  <a:off x="2590800" y="341287"/>
                  <a:ext cx="2092048" cy="307777"/>
                </a:xfrm>
                <a:prstGeom prst="rect">
                  <a:avLst/>
                </a:prstGeom>
                <a:noFill/>
              </p:spPr>
              <p:txBody>
                <a:bodyPr wrap="none" rtlCol="0">
                  <a:spAutoFit/>
                </a:bodyPr>
                <a:lstStyle/>
                <a:p>
                  <a:r>
                    <a:rPr lang="en-US" sz="1400" b="1" dirty="0" smtClean="0">
                      <a:solidFill>
                        <a:schemeClr val="accent5"/>
                      </a:solidFill>
                      <a:latin typeface="+mj-lt"/>
                    </a:rPr>
                    <a:t>hospital employee breaks</a:t>
                  </a:r>
                  <a:endParaRPr lang="en-US" sz="1400" b="1" dirty="0">
                    <a:solidFill>
                      <a:schemeClr val="accent5"/>
                    </a:solidFill>
                    <a:latin typeface="+mj-lt"/>
                  </a:endParaRPr>
                </a:p>
              </p:txBody>
            </p:sp>
            <p:sp>
              <p:nvSpPr>
                <p:cNvPr id="49" name="TextBox 48"/>
                <p:cNvSpPr txBox="1"/>
                <p:nvPr/>
              </p:nvSpPr>
              <p:spPr>
                <a:xfrm>
                  <a:off x="6535661" y="674125"/>
                  <a:ext cx="1292341" cy="261610"/>
                </a:xfrm>
                <a:prstGeom prst="rect">
                  <a:avLst/>
                </a:prstGeom>
                <a:noFill/>
              </p:spPr>
              <p:txBody>
                <a:bodyPr wrap="none" rtlCol="0">
                  <a:spAutoFit/>
                </a:bodyPr>
                <a:lstStyle/>
                <a:p>
                  <a:r>
                    <a:rPr lang="en-US" sz="1100" b="1" dirty="0" smtClean="0">
                      <a:solidFill>
                        <a:schemeClr val="accent4">
                          <a:lumMod val="75000"/>
                        </a:schemeClr>
                      </a:solidFill>
                      <a:latin typeface="+mj-lt"/>
                    </a:rPr>
                    <a:t>GMO food labeling</a:t>
                  </a:r>
                  <a:endParaRPr lang="en-US" sz="1100" b="1" dirty="0">
                    <a:solidFill>
                      <a:schemeClr val="accent4">
                        <a:lumMod val="75000"/>
                      </a:schemeClr>
                    </a:solidFill>
                    <a:latin typeface="+mj-lt"/>
                  </a:endParaRPr>
                </a:p>
              </p:txBody>
            </p:sp>
            <p:sp>
              <p:nvSpPr>
                <p:cNvPr id="57" name="TextBox 56"/>
                <p:cNvSpPr txBox="1"/>
                <p:nvPr/>
              </p:nvSpPr>
              <p:spPr>
                <a:xfrm>
                  <a:off x="3024096" y="1223355"/>
                  <a:ext cx="2523036" cy="276999"/>
                </a:xfrm>
                <a:prstGeom prst="rect">
                  <a:avLst/>
                </a:prstGeom>
                <a:noFill/>
              </p:spPr>
              <p:txBody>
                <a:bodyPr wrap="square" rtlCol="0">
                  <a:spAutoFit/>
                </a:bodyPr>
                <a:lstStyle/>
                <a:p>
                  <a:r>
                    <a:rPr lang="en-US" sz="1200" b="1" dirty="0" smtClean="0">
                      <a:solidFill>
                        <a:schemeClr val="accent2"/>
                      </a:solidFill>
                      <a:latin typeface="+mj-lt"/>
                    </a:rPr>
                    <a:t>tribal schools</a:t>
                  </a:r>
                  <a:endParaRPr lang="en-US" sz="1200" b="1" dirty="0">
                    <a:solidFill>
                      <a:schemeClr val="accent2"/>
                    </a:solidFill>
                    <a:latin typeface="+mj-lt"/>
                  </a:endParaRPr>
                </a:p>
              </p:txBody>
            </p:sp>
            <p:sp>
              <p:nvSpPr>
                <p:cNvPr id="58" name="TextBox 57"/>
                <p:cNvSpPr txBox="1"/>
                <p:nvPr/>
              </p:nvSpPr>
              <p:spPr>
                <a:xfrm>
                  <a:off x="5521282" y="3014757"/>
                  <a:ext cx="1736437" cy="338554"/>
                </a:xfrm>
                <a:prstGeom prst="rect">
                  <a:avLst/>
                </a:prstGeom>
                <a:noFill/>
              </p:spPr>
              <p:txBody>
                <a:bodyPr wrap="none" rtlCol="0">
                  <a:spAutoFit/>
                </a:bodyPr>
                <a:lstStyle/>
                <a:p>
                  <a:r>
                    <a:rPr lang="en-US" sz="1600" b="1" dirty="0" smtClean="0">
                      <a:solidFill>
                        <a:schemeClr val="accent5"/>
                      </a:solidFill>
                      <a:latin typeface="+mj-lt"/>
                    </a:rPr>
                    <a:t>education funding</a:t>
                  </a:r>
                  <a:endParaRPr lang="en-US" sz="1600" b="1" dirty="0">
                    <a:solidFill>
                      <a:schemeClr val="accent5"/>
                    </a:solidFill>
                    <a:latin typeface="+mj-lt"/>
                  </a:endParaRPr>
                </a:p>
              </p:txBody>
            </p:sp>
            <p:sp>
              <p:nvSpPr>
                <p:cNvPr id="59" name="TextBox 58"/>
                <p:cNvSpPr txBox="1"/>
                <p:nvPr/>
              </p:nvSpPr>
              <p:spPr>
                <a:xfrm>
                  <a:off x="5521282" y="4535686"/>
                  <a:ext cx="1587294" cy="261610"/>
                </a:xfrm>
                <a:prstGeom prst="rect">
                  <a:avLst/>
                </a:prstGeom>
                <a:noFill/>
              </p:spPr>
              <p:txBody>
                <a:bodyPr wrap="none" rtlCol="0">
                  <a:spAutoFit/>
                </a:bodyPr>
                <a:lstStyle/>
                <a:p>
                  <a:r>
                    <a:rPr lang="en-US" sz="1100" b="1" dirty="0" smtClean="0">
                      <a:solidFill>
                        <a:schemeClr val="accent5"/>
                      </a:solidFill>
                      <a:latin typeface="+mj-lt"/>
                    </a:rPr>
                    <a:t>Seahawks license plates</a:t>
                  </a:r>
                  <a:endParaRPr lang="en-US" sz="1100" b="1" dirty="0">
                    <a:solidFill>
                      <a:schemeClr val="accent5"/>
                    </a:solidFill>
                    <a:latin typeface="+mj-lt"/>
                  </a:endParaRPr>
                </a:p>
              </p:txBody>
            </p:sp>
            <p:sp>
              <p:nvSpPr>
                <p:cNvPr id="60" name="TextBox 59"/>
                <p:cNvSpPr txBox="1"/>
                <p:nvPr/>
              </p:nvSpPr>
              <p:spPr>
                <a:xfrm>
                  <a:off x="3210409" y="3368700"/>
                  <a:ext cx="1734695" cy="276999"/>
                </a:xfrm>
                <a:prstGeom prst="rect">
                  <a:avLst/>
                </a:prstGeom>
                <a:noFill/>
              </p:spPr>
              <p:txBody>
                <a:bodyPr wrap="square" rtlCol="0">
                  <a:spAutoFit/>
                </a:bodyPr>
                <a:lstStyle/>
                <a:p>
                  <a:r>
                    <a:rPr lang="en-US" sz="1200" b="1" dirty="0" smtClean="0">
                      <a:solidFill>
                        <a:schemeClr val="accent5"/>
                      </a:solidFill>
                      <a:latin typeface="+mj-lt"/>
                    </a:rPr>
                    <a:t>oil trains</a:t>
                  </a:r>
                  <a:endParaRPr lang="en-US" sz="1200" b="1" dirty="0">
                    <a:solidFill>
                      <a:schemeClr val="accent5"/>
                    </a:solidFill>
                    <a:latin typeface="+mj-lt"/>
                  </a:endParaRPr>
                </a:p>
              </p:txBody>
            </p:sp>
            <p:sp>
              <p:nvSpPr>
                <p:cNvPr id="61" name="TextBox 60"/>
                <p:cNvSpPr txBox="1"/>
                <p:nvPr/>
              </p:nvSpPr>
              <p:spPr>
                <a:xfrm>
                  <a:off x="2589569" y="4653120"/>
                  <a:ext cx="1371401" cy="276999"/>
                </a:xfrm>
                <a:prstGeom prst="rect">
                  <a:avLst/>
                </a:prstGeom>
                <a:noFill/>
              </p:spPr>
              <p:txBody>
                <a:bodyPr wrap="none" rtlCol="0">
                  <a:spAutoFit/>
                </a:bodyPr>
                <a:lstStyle/>
                <a:p>
                  <a:r>
                    <a:rPr lang="en-US" sz="1200" b="1" dirty="0" smtClean="0">
                      <a:solidFill>
                        <a:schemeClr val="accent5">
                          <a:lumMod val="50000"/>
                        </a:schemeClr>
                      </a:solidFill>
                      <a:latin typeface="+mj-lt"/>
                    </a:rPr>
                    <a:t>alcohol in theaters</a:t>
                  </a:r>
                  <a:endParaRPr lang="en-US" sz="1200" b="1" dirty="0">
                    <a:solidFill>
                      <a:schemeClr val="accent5">
                        <a:lumMod val="50000"/>
                      </a:schemeClr>
                    </a:solidFill>
                    <a:latin typeface="+mj-lt"/>
                  </a:endParaRPr>
                </a:p>
              </p:txBody>
            </p:sp>
            <p:sp>
              <p:nvSpPr>
                <p:cNvPr id="62" name="TextBox 61"/>
                <p:cNvSpPr txBox="1"/>
                <p:nvPr/>
              </p:nvSpPr>
              <p:spPr>
                <a:xfrm>
                  <a:off x="5094071" y="1054890"/>
                  <a:ext cx="1388201" cy="338554"/>
                </a:xfrm>
                <a:prstGeom prst="rect">
                  <a:avLst/>
                </a:prstGeom>
                <a:noFill/>
              </p:spPr>
              <p:txBody>
                <a:bodyPr wrap="none" rtlCol="0">
                  <a:spAutoFit/>
                </a:bodyPr>
                <a:lstStyle/>
                <a:p>
                  <a:r>
                    <a:rPr lang="en-US" sz="1600" dirty="0" smtClean="0">
                      <a:solidFill>
                        <a:schemeClr val="accent1">
                          <a:lumMod val="50000"/>
                        </a:schemeClr>
                      </a:solidFill>
                      <a:latin typeface="+mj-lt"/>
                    </a:rPr>
                    <a:t>sewer districts</a:t>
                  </a:r>
                  <a:endParaRPr lang="en-US" sz="1600" dirty="0">
                    <a:solidFill>
                      <a:schemeClr val="accent1">
                        <a:lumMod val="50000"/>
                      </a:schemeClr>
                    </a:solidFill>
                    <a:latin typeface="+mj-lt"/>
                  </a:endParaRPr>
                </a:p>
              </p:txBody>
            </p:sp>
            <p:sp>
              <p:nvSpPr>
                <p:cNvPr id="63" name="TextBox 62"/>
                <p:cNvSpPr txBox="1"/>
                <p:nvPr/>
              </p:nvSpPr>
              <p:spPr>
                <a:xfrm>
                  <a:off x="3974385" y="1500721"/>
                  <a:ext cx="859531" cy="261610"/>
                </a:xfrm>
                <a:prstGeom prst="rect">
                  <a:avLst/>
                </a:prstGeom>
                <a:noFill/>
              </p:spPr>
              <p:txBody>
                <a:bodyPr wrap="none" rtlCol="0">
                  <a:spAutoFit/>
                </a:bodyPr>
                <a:lstStyle/>
                <a:p>
                  <a:r>
                    <a:rPr lang="en-US" sz="1100" b="1" dirty="0" smtClean="0">
                      <a:solidFill>
                        <a:srgbClr val="002060"/>
                      </a:solidFill>
                      <a:latin typeface="+mj-lt"/>
                    </a:rPr>
                    <a:t>crab fishing</a:t>
                  </a:r>
                  <a:endParaRPr lang="en-US" sz="1100" b="1" dirty="0">
                    <a:solidFill>
                      <a:srgbClr val="002060"/>
                    </a:solidFill>
                    <a:latin typeface="+mj-lt"/>
                  </a:endParaRPr>
                </a:p>
              </p:txBody>
            </p:sp>
            <p:sp>
              <p:nvSpPr>
                <p:cNvPr id="64" name="TextBox 63"/>
                <p:cNvSpPr txBox="1"/>
                <p:nvPr/>
              </p:nvSpPr>
              <p:spPr>
                <a:xfrm>
                  <a:off x="2636861" y="2519186"/>
                  <a:ext cx="1555234" cy="261610"/>
                </a:xfrm>
                <a:prstGeom prst="rect">
                  <a:avLst/>
                </a:prstGeom>
                <a:noFill/>
              </p:spPr>
              <p:txBody>
                <a:bodyPr wrap="none" rtlCol="0">
                  <a:spAutoFit/>
                </a:bodyPr>
                <a:lstStyle/>
                <a:p>
                  <a:r>
                    <a:rPr lang="en-US" sz="1100" b="1" dirty="0" smtClean="0">
                      <a:solidFill>
                        <a:schemeClr val="accent4">
                          <a:lumMod val="75000"/>
                        </a:schemeClr>
                      </a:solidFill>
                      <a:latin typeface="+mj-lt"/>
                    </a:rPr>
                    <a:t>covering highway loads</a:t>
                  </a:r>
                  <a:endParaRPr lang="en-US" sz="1100" b="1" dirty="0">
                    <a:solidFill>
                      <a:schemeClr val="accent4">
                        <a:lumMod val="75000"/>
                      </a:schemeClr>
                    </a:solidFill>
                    <a:latin typeface="+mj-lt"/>
                  </a:endParaRPr>
                </a:p>
              </p:txBody>
            </p:sp>
            <p:sp>
              <p:nvSpPr>
                <p:cNvPr id="65" name="TextBox 64"/>
                <p:cNvSpPr txBox="1"/>
                <p:nvPr/>
              </p:nvSpPr>
              <p:spPr>
                <a:xfrm>
                  <a:off x="4474313" y="3366381"/>
                  <a:ext cx="1723549" cy="338554"/>
                </a:xfrm>
                <a:prstGeom prst="rect">
                  <a:avLst/>
                </a:prstGeom>
                <a:noFill/>
              </p:spPr>
              <p:txBody>
                <a:bodyPr wrap="none" rtlCol="0">
                  <a:spAutoFit/>
                </a:bodyPr>
                <a:lstStyle/>
                <a:p>
                  <a:r>
                    <a:rPr lang="en-US" sz="1600" dirty="0" smtClean="0">
                      <a:solidFill>
                        <a:schemeClr val="accent1"/>
                      </a:solidFill>
                      <a:latin typeface="+mj-lt"/>
                    </a:rPr>
                    <a:t>marijuana licenses</a:t>
                  </a:r>
                  <a:endParaRPr lang="en-US" sz="1600" dirty="0">
                    <a:solidFill>
                      <a:schemeClr val="accent1"/>
                    </a:solidFill>
                    <a:latin typeface="+mj-lt"/>
                  </a:endParaRPr>
                </a:p>
              </p:txBody>
            </p:sp>
            <p:sp>
              <p:nvSpPr>
                <p:cNvPr id="66" name="TextBox 65"/>
                <p:cNvSpPr txBox="1"/>
                <p:nvPr/>
              </p:nvSpPr>
              <p:spPr>
                <a:xfrm>
                  <a:off x="5937263" y="3976099"/>
                  <a:ext cx="1501180" cy="338554"/>
                </a:xfrm>
                <a:prstGeom prst="rect">
                  <a:avLst/>
                </a:prstGeom>
                <a:noFill/>
              </p:spPr>
              <p:txBody>
                <a:bodyPr wrap="none" rtlCol="0">
                  <a:spAutoFit/>
                </a:bodyPr>
                <a:lstStyle/>
                <a:p>
                  <a:r>
                    <a:rPr lang="en-US" sz="1600" b="1" dirty="0" smtClean="0">
                      <a:solidFill>
                        <a:srgbClr val="002060"/>
                      </a:solidFill>
                      <a:latin typeface="+mj-lt"/>
                    </a:rPr>
                    <a:t>minimum wage</a:t>
                  </a:r>
                  <a:endParaRPr lang="en-US" sz="1600" b="1" dirty="0">
                    <a:solidFill>
                      <a:srgbClr val="002060"/>
                    </a:solidFill>
                    <a:latin typeface="+mj-lt"/>
                  </a:endParaRPr>
                </a:p>
              </p:txBody>
            </p:sp>
            <p:sp>
              <p:nvSpPr>
                <p:cNvPr id="67" name="TextBox 66"/>
                <p:cNvSpPr txBox="1"/>
                <p:nvPr/>
              </p:nvSpPr>
              <p:spPr>
                <a:xfrm>
                  <a:off x="4356650" y="3745266"/>
                  <a:ext cx="988925" cy="276999"/>
                </a:xfrm>
                <a:prstGeom prst="rect">
                  <a:avLst/>
                </a:prstGeom>
                <a:noFill/>
              </p:spPr>
              <p:txBody>
                <a:bodyPr wrap="none" rtlCol="0">
                  <a:spAutoFit/>
                </a:bodyPr>
                <a:lstStyle/>
                <a:p>
                  <a:r>
                    <a:rPr lang="en-US" sz="1200" dirty="0" smtClean="0">
                      <a:solidFill>
                        <a:schemeClr val="accent5">
                          <a:lumMod val="50000"/>
                        </a:schemeClr>
                      </a:solidFill>
                      <a:latin typeface="+mj-lt"/>
                    </a:rPr>
                    <a:t>bridge safety</a:t>
                  </a:r>
                  <a:endParaRPr lang="en-US" sz="1200" dirty="0">
                    <a:solidFill>
                      <a:schemeClr val="accent5">
                        <a:lumMod val="50000"/>
                      </a:schemeClr>
                    </a:solidFill>
                    <a:latin typeface="+mj-lt"/>
                  </a:endParaRPr>
                </a:p>
              </p:txBody>
            </p:sp>
            <p:sp>
              <p:nvSpPr>
                <p:cNvPr id="68" name="TextBox 67"/>
                <p:cNvSpPr txBox="1"/>
                <p:nvPr/>
              </p:nvSpPr>
              <p:spPr>
                <a:xfrm>
                  <a:off x="2798926" y="4268486"/>
                  <a:ext cx="3884514" cy="307777"/>
                </a:xfrm>
                <a:prstGeom prst="rect">
                  <a:avLst/>
                </a:prstGeom>
                <a:noFill/>
              </p:spPr>
              <p:txBody>
                <a:bodyPr wrap="square" rtlCol="0">
                  <a:spAutoFit/>
                </a:bodyPr>
                <a:lstStyle/>
                <a:p>
                  <a:r>
                    <a:rPr lang="en-US" sz="1400" dirty="0" smtClean="0">
                      <a:solidFill>
                        <a:schemeClr val="accent4">
                          <a:lumMod val="75000"/>
                        </a:schemeClr>
                      </a:solidFill>
                      <a:latin typeface="+mj-lt"/>
                    </a:rPr>
                    <a:t>teacher evaluation</a:t>
                  </a:r>
                  <a:endParaRPr lang="en-US" sz="1400" dirty="0">
                    <a:solidFill>
                      <a:schemeClr val="accent4">
                        <a:lumMod val="75000"/>
                      </a:schemeClr>
                    </a:solidFill>
                    <a:latin typeface="+mj-lt"/>
                  </a:endParaRPr>
                </a:p>
              </p:txBody>
            </p:sp>
            <p:sp>
              <p:nvSpPr>
                <p:cNvPr id="69" name="TextBox 68"/>
                <p:cNvSpPr txBox="1"/>
                <p:nvPr/>
              </p:nvSpPr>
              <p:spPr>
                <a:xfrm>
                  <a:off x="3413943" y="5208185"/>
                  <a:ext cx="1356269" cy="276999"/>
                </a:xfrm>
                <a:prstGeom prst="rect">
                  <a:avLst/>
                </a:prstGeom>
                <a:noFill/>
              </p:spPr>
              <p:txBody>
                <a:bodyPr wrap="none" rtlCol="0">
                  <a:spAutoFit/>
                </a:bodyPr>
                <a:lstStyle/>
                <a:p>
                  <a:r>
                    <a:rPr lang="en-US" sz="1200" dirty="0" smtClean="0">
                      <a:solidFill>
                        <a:srgbClr val="002060"/>
                      </a:solidFill>
                      <a:latin typeface="+mj-lt"/>
                    </a:rPr>
                    <a:t>mental health care</a:t>
                  </a:r>
                  <a:endParaRPr lang="en-US" sz="1200" dirty="0">
                    <a:solidFill>
                      <a:srgbClr val="002060"/>
                    </a:solidFill>
                    <a:latin typeface="+mj-lt"/>
                  </a:endParaRPr>
                </a:p>
              </p:txBody>
            </p:sp>
            <p:sp>
              <p:nvSpPr>
                <p:cNvPr id="70" name="TextBox 69"/>
                <p:cNvSpPr txBox="1"/>
                <p:nvPr/>
              </p:nvSpPr>
              <p:spPr>
                <a:xfrm>
                  <a:off x="5255646" y="2688462"/>
                  <a:ext cx="1395126" cy="276999"/>
                </a:xfrm>
                <a:prstGeom prst="rect">
                  <a:avLst/>
                </a:prstGeom>
                <a:noFill/>
              </p:spPr>
              <p:txBody>
                <a:bodyPr wrap="none" rtlCol="0">
                  <a:spAutoFit/>
                </a:bodyPr>
                <a:lstStyle/>
                <a:p>
                  <a:r>
                    <a:rPr lang="en-US" sz="1200" dirty="0" smtClean="0">
                      <a:solidFill>
                        <a:schemeClr val="accent1">
                          <a:lumMod val="50000"/>
                        </a:schemeClr>
                      </a:solidFill>
                      <a:latin typeface="+mj-lt"/>
                    </a:rPr>
                    <a:t>prison construction</a:t>
                  </a:r>
                  <a:endParaRPr lang="en-US" sz="1200" dirty="0">
                    <a:solidFill>
                      <a:schemeClr val="accent1">
                        <a:lumMod val="50000"/>
                      </a:schemeClr>
                    </a:solidFill>
                    <a:latin typeface="+mj-lt"/>
                  </a:endParaRPr>
                </a:p>
              </p:txBody>
            </p:sp>
            <p:sp>
              <p:nvSpPr>
                <p:cNvPr id="71" name="TextBox 70"/>
                <p:cNvSpPr txBox="1"/>
                <p:nvPr/>
              </p:nvSpPr>
              <p:spPr>
                <a:xfrm>
                  <a:off x="5540421" y="2146250"/>
                  <a:ext cx="1139833" cy="276999"/>
                </a:xfrm>
                <a:prstGeom prst="rect">
                  <a:avLst/>
                </a:prstGeom>
                <a:noFill/>
              </p:spPr>
              <p:txBody>
                <a:bodyPr wrap="square" rtlCol="0">
                  <a:spAutoFit/>
                </a:bodyPr>
                <a:lstStyle/>
                <a:p>
                  <a:r>
                    <a:rPr lang="en-US" sz="1200" b="1" dirty="0" smtClean="0">
                      <a:solidFill>
                        <a:schemeClr val="accent4"/>
                      </a:solidFill>
                      <a:latin typeface="+mj-lt"/>
                    </a:rPr>
                    <a:t>taxes</a:t>
                  </a:r>
                  <a:endParaRPr lang="en-US" sz="1200" b="1" dirty="0">
                    <a:solidFill>
                      <a:schemeClr val="accent4"/>
                    </a:solidFill>
                    <a:latin typeface="+mj-lt"/>
                  </a:endParaRPr>
                </a:p>
              </p:txBody>
            </p:sp>
            <p:sp>
              <p:nvSpPr>
                <p:cNvPr id="72" name="TextBox 71"/>
                <p:cNvSpPr txBox="1"/>
                <p:nvPr/>
              </p:nvSpPr>
              <p:spPr>
                <a:xfrm>
                  <a:off x="6223521" y="3752233"/>
                  <a:ext cx="2532912" cy="276999"/>
                </a:xfrm>
                <a:prstGeom prst="rect">
                  <a:avLst/>
                </a:prstGeom>
                <a:noFill/>
              </p:spPr>
              <p:txBody>
                <a:bodyPr wrap="square" rtlCol="0">
                  <a:spAutoFit/>
                </a:bodyPr>
                <a:lstStyle/>
                <a:p>
                  <a:r>
                    <a:rPr lang="en-US" sz="1200" b="1" dirty="0" smtClean="0">
                      <a:solidFill>
                        <a:schemeClr val="accent2"/>
                      </a:solidFill>
                      <a:latin typeface="+mj-lt"/>
                    </a:rPr>
                    <a:t>rural libraries</a:t>
                  </a:r>
                  <a:endParaRPr lang="en-US" sz="1200" b="1" dirty="0">
                    <a:solidFill>
                      <a:schemeClr val="accent2"/>
                    </a:solidFill>
                    <a:latin typeface="+mj-lt"/>
                  </a:endParaRPr>
                </a:p>
              </p:txBody>
            </p:sp>
            <p:sp>
              <p:nvSpPr>
                <p:cNvPr id="73" name="TextBox 72"/>
                <p:cNvSpPr txBox="1"/>
                <p:nvPr/>
              </p:nvSpPr>
              <p:spPr>
                <a:xfrm>
                  <a:off x="2639609" y="3926806"/>
                  <a:ext cx="2431923" cy="276999"/>
                </a:xfrm>
                <a:prstGeom prst="rect">
                  <a:avLst/>
                </a:prstGeom>
                <a:noFill/>
              </p:spPr>
              <p:txBody>
                <a:bodyPr wrap="square" rtlCol="0">
                  <a:spAutoFit/>
                </a:bodyPr>
                <a:lstStyle/>
                <a:p>
                  <a:r>
                    <a:rPr lang="en-US" sz="1200" b="1" dirty="0" smtClean="0">
                      <a:solidFill>
                        <a:schemeClr val="accent1">
                          <a:lumMod val="50000"/>
                        </a:schemeClr>
                      </a:solidFill>
                      <a:latin typeface="+mj-lt"/>
                    </a:rPr>
                    <a:t>transparency</a:t>
                  </a:r>
                  <a:endParaRPr lang="en-US" sz="1200" b="1" dirty="0">
                    <a:solidFill>
                      <a:schemeClr val="accent1">
                        <a:lumMod val="50000"/>
                      </a:schemeClr>
                    </a:solidFill>
                    <a:latin typeface="+mj-lt"/>
                  </a:endParaRPr>
                </a:p>
              </p:txBody>
            </p:sp>
            <p:sp>
              <p:nvSpPr>
                <p:cNvPr id="74" name="TextBox 73"/>
                <p:cNvSpPr txBox="1"/>
                <p:nvPr/>
              </p:nvSpPr>
              <p:spPr>
                <a:xfrm>
                  <a:off x="3681498" y="2125197"/>
                  <a:ext cx="2162010" cy="276999"/>
                </a:xfrm>
                <a:prstGeom prst="rect">
                  <a:avLst/>
                </a:prstGeom>
                <a:noFill/>
              </p:spPr>
              <p:txBody>
                <a:bodyPr wrap="square" rtlCol="0">
                  <a:spAutoFit/>
                </a:bodyPr>
                <a:lstStyle/>
                <a:p>
                  <a:r>
                    <a:rPr lang="en-US" sz="1200" dirty="0" smtClean="0">
                      <a:solidFill>
                        <a:schemeClr val="accent5"/>
                      </a:solidFill>
                    </a:rPr>
                    <a:t>fingerprinting</a:t>
                  </a:r>
                  <a:endParaRPr lang="en-US" sz="1200" dirty="0">
                    <a:solidFill>
                      <a:schemeClr val="accent5"/>
                    </a:solidFill>
                  </a:endParaRPr>
                </a:p>
              </p:txBody>
            </p:sp>
            <p:sp>
              <p:nvSpPr>
                <p:cNvPr id="75" name="TextBox 74"/>
                <p:cNvSpPr txBox="1"/>
                <p:nvPr/>
              </p:nvSpPr>
              <p:spPr>
                <a:xfrm>
                  <a:off x="4899636" y="1700776"/>
                  <a:ext cx="1787669" cy="276999"/>
                </a:xfrm>
                <a:prstGeom prst="rect">
                  <a:avLst/>
                </a:prstGeom>
                <a:noFill/>
              </p:spPr>
              <p:txBody>
                <a:bodyPr wrap="none" rtlCol="0">
                  <a:spAutoFit/>
                </a:bodyPr>
                <a:lstStyle/>
                <a:p>
                  <a:r>
                    <a:rPr lang="en-US" sz="1200" b="1" dirty="0" smtClean="0">
                      <a:solidFill>
                        <a:schemeClr val="accent5"/>
                      </a:solidFill>
                    </a:rPr>
                    <a:t>small business assistance</a:t>
                  </a:r>
                  <a:endParaRPr lang="en-US" sz="1200" b="1" dirty="0">
                    <a:solidFill>
                      <a:schemeClr val="accent5"/>
                    </a:solidFill>
                  </a:endParaRPr>
                </a:p>
              </p:txBody>
            </p:sp>
            <p:sp>
              <p:nvSpPr>
                <p:cNvPr id="76" name="TextBox 75"/>
                <p:cNvSpPr txBox="1"/>
                <p:nvPr/>
              </p:nvSpPr>
              <p:spPr>
                <a:xfrm>
                  <a:off x="5009322" y="4822398"/>
                  <a:ext cx="1157048" cy="338554"/>
                </a:xfrm>
                <a:prstGeom prst="rect">
                  <a:avLst/>
                </a:prstGeom>
                <a:noFill/>
              </p:spPr>
              <p:txBody>
                <a:bodyPr wrap="none" rtlCol="0">
                  <a:spAutoFit/>
                </a:bodyPr>
                <a:lstStyle/>
                <a:p>
                  <a:r>
                    <a:rPr lang="en-US" sz="1600" b="1" dirty="0" smtClean="0">
                      <a:solidFill>
                        <a:schemeClr val="accent2"/>
                      </a:solidFill>
                    </a:rPr>
                    <a:t>gun</a:t>
                  </a:r>
                  <a:r>
                    <a:rPr lang="en-US" sz="1600" b="1" dirty="0" smtClean="0"/>
                    <a:t> </a:t>
                  </a:r>
                  <a:r>
                    <a:rPr lang="en-US" sz="1600" b="1" dirty="0" smtClean="0">
                      <a:solidFill>
                        <a:schemeClr val="accent2"/>
                      </a:solidFill>
                    </a:rPr>
                    <a:t>control</a:t>
                  </a:r>
                  <a:endParaRPr lang="en-US" sz="1600" b="1" dirty="0">
                    <a:solidFill>
                      <a:schemeClr val="accent2"/>
                    </a:solidFill>
                  </a:endParaRPr>
                </a:p>
              </p:txBody>
            </p:sp>
            <p:sp>
              <p:nvSpPr>
                <p:cNvPr id="77" name="TextBox 76"/>
                <p:cNvSpPr txBox="1"/>
                <p:nvPr/>
              </p:nvSpPr>
              <p:spPr>
                <a:xfrm>
                  <a:off x="3811045" y="786888"/>
                  <a:ext cx="1406154" cy="261610"/>
                </a:xfrm>
                <a:prstGeom prst="rect">
                  <a:avLst/>
                </a:prstGeom>
                <a:noFill/>
              </p:spPr>
              <p:txBody>
                <a:bodyPr wrap="none" rtlCol="0">
                  <a:spAutoFit/>
                </a:bodyPr>
                <a:lstStyle/>
                <a:p>
                  <a:r>
                    <a:rPr lang="en-US" sz="1100" b="1" dirty="0" smtClean="0">
                      <a:solidFill>
                        <a:schemeClr val="accent1"/>
                      </a:solidFill>
                    </a:rPr>
                    <a:t>Christmas tree farms</a:t>
                  </a:r>
                  <a:endParaRPr lang="en-US" sz="1100" b="1" dirty="0">
                    <a:solidFill>
                      <a:schemeClr val="accent1"/>
                    </a:solidFill>
                  </a:endParaRPr>
                </a:p>
              </p:txBody>
            </p:sp>
            <p:sp>
              <p:nvSpPr>
                <p:cNvPr id="78" name="TextBox 77"/>
                <p:cNvSpPr txBox="1"/>
                <p:nvPr/>
              </p:nvSpPr>
              <p:spPr>
                <a:xfrm>
                  <a:off x="6191408" y="5294676"/>
                  <a:ext cx="2310879" cy="261610"/>
                </a:xfrm>
                <a:prstGeom prst="rect">
                  <a:avLst/>
                </a:prstGeom>
                <a:noFill/>
              </p:spPr>
              <p:txBody>
                <a:bodyPr wrap="square" rtlCol="0">
                  <a:spAutoFit/>
                </a:bodyPr>
                <a:lstStyle/>
                <a:p>
                  <a:r>
                    <a:rPr lang="en-US" sz="1100" dirty="0" smtClean="0">
                      <a:solidFill>
                        <a:schemeClr val="accent1"/>
                      </a:solidFill>
                    </a:rPr>
                    <a:t>plastic bag ban</a:t>
                  </a:r>
                  <a:endParaRPr lang="en-US" sz="1100" dirty="0">
                    <a:solidFill>
                      <a:schemeClr val="accent1"/>
                    </a:solidFill>
                  </a:endParaRPr>
                </a:p>
              </p:txBody>
            </p:sp>
            <p:sp>
              <p:nvSpPr>
                <p:cNvPr id="79" name="TextBox 78"/>
                <p:cNvSpPr txBox="1"/>
                <p:nvPr/>
              </p:nvSpPr>
              <p:spPr>
                <a:xfrm>
                  <a:off x="3666677" y="1038689"/>
                  <a:ext cx="1524761" cy="261610"/>
                </a:xfrm>
                <a:prstGeom prst="rect">
                  <a:avLst/>
                </a:prstGeom>
                <a:noFill/>
              </p:spPr>
              <p:txBody>
                <a:bodyPr wrap="square" rtlCol="0">
                  <a:spAutoFit/>
                </a:bodyPr>
                <a:lstStyle/>
                <a:p>
                  <a:r>
                    <a:rPr lang="en-US" sz="1050" dirty="0" smtClean="0">
                      <a:solidFill>
                        <a:schemeClr val="accent5">
                          <a:lumMod val="50000"/>
                        </a:schemeClr>
                      </a:solidFill>
                    </a:rPr>
                    <a:t>beekeeping</a:t>
                  </a:r>
                  <a:endParaRPr lang="en-US" sz="1050" dirty="0">
                    <a:solidFill>
                      <a:schemeClr val="accent5">
                        <a:lumMod val="50000"/>
                      </a:schemeClr>
                    </a:solidFill>
                  </a:endParaRPr>
                </a:p>
              </p:txBody>
            </p:sp>
          </p:grpSp>
          <p:sp>
            <p:nvSpPr>
              <p:cNvPr id="40" name="TextBox 39"/>
              <p:cNvSpPr txBox="1"/>
              <p:nvPr/>
            </p:nvSpPr>
            <p:spPr>
              <a:xfrm>
                <a:off x="6628444" y="2007916"/>
                <a:ext cx="2523036" cy="307777"/>
              </a:xfrm>
              <a:prstGeom prst="rect">
                <a:avLst/>
              </a:prstGeom>
              <a:noFill/>
            </p:spPr>
            <p:txBody>
              <a:bodyPr wrap="square" rtlCol="0">
                <a:spAutoFit/>
              </a:bodyPr>
              <a:lstStyle/>
              <a:p>
                <a:r>
                  <a:rPr lang="en-US" sz="1400" dirty="0" smtClean="0">
                    <a:solidFill>
                      <a:schemeClr val="accent2"/>
                    </a:solidFill>
                    <a:latin typeface="+mj-lt"/>
                  </a:rPr>
                  <a:t>mint growers</a:t>
                </a:r>
                <a:endParaRPr lang="en-US" sz="1400" dirty="0">
                  <a:solidFill>
                    <a:schemeClr val="accent2"/>
                  </a:solidFill>
                  <a:latin typeface="+mj-lt"/>
                </a:endParaRPr>
              </a:p>
            </p:txBody>
          </p:sp>
        </p:grpSp>
      </p:grpSp>
    </p:spTree>
    <p:extLst>
      <p:ext uri="{BB962C8B-B14F-4D97-AF65-F5344CB8AC3E}">
        <p14:creationId xmlns:p14="http://schemas.microsoft.com/office/powerpoint/2010/main" val="30180794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2133600" cy="6858000"/>
          </a:xfrm>
          <a:prstGeom prst="rect">
            <a:avLst/>
          </a:prstGeom>
          <a:solidFill>
            <a:schemeClr val="tx2">
              <a:lumMod val="50000"/>
            </a:schemeClr>
          </a:solidFill>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0" y="838200"/>
            <a:ext cx="2133600" cy="2523768"/>
          </a:xfrm>
          <a:prstGeom prst="rect">
            <a:avLst/>
          </a:prstGeom>
          <a:noFill/>
        </p:spPr>
        <p:txBody>
          <a:bodyPr wrap="square" rtlCol="0">
            <a:spAutoFit/>
          </a:bodyPr>
          <a:lstStyle/>
          <a:p>
            <a:r>
              <a:rPr lang="en-US" sz="9600" dirty="0" smtClean="0">
                <a:solidFill>
                  <a:schemeClr val="bg1"/>
                </a:solidFill>
                <a:latin typeface="Arial Black" panose="020B0A04020102020204" pitchFamily="34" charset="0"/>
              </a:rPr>
              <a:t>1</a:t>
            </a:r>
            <a:r>
              <a:rPr lang="en-US" sz="8000" dirty="0" smtClean="0">
                <a:solidFill>
                  <a:schemeClr val="bg1"/>
                </a:solidFill>
                <a:latin typeface="Arial Black" panose="020B0A04020102020204" pitchFamily="34" charset="0"/>
              </a:rPr>
              <a:t>a</a:t>
            </a:r>
          </a:p>
          <a:p>
            <a:r>
              <a:rPr lang="en-US" sz="2600" spc="40" dirty="0" smtClean="0">
                <a:solidFill>
                  <a:schemeClr val="bg1"/>
                </a:solidFill>
                <a:latin typeface="Arial Black" panose="020B0A04020102020204" pitchFamily="34" charset="0"/>
              </a:rPr>
              <a:t>DRAFTING</a:t>
            </a:r>
          </a:p>
          <a:p>
            <a:pPr algn="r"/>
            <a:r>
              <a:rPr lang="en-US" dirty="0" smtClean="0">
                <a:solidFill>
                  <a:schemeClr val="bg1"/>
                </a:solidFill>
                <a:latin typeface="Arial Black" panose="020B0A04020102020204" pitchFamily="34" charset="0"/>
              </a:rPr>
              <a:t>sponsors</a:t>
            </a:r>
          </a:p>
          <a:p>
            <a:pPr algn="r"/>
            <a:r>
              <a:rPr lang="en-US" dirty="0" smtClean="0">
                <a:solidFill>
                  <a:schemeClr val="bg1"/>
                </a:solidFill>
                <a:latin typeface="Arial Black" panose="020B0A04020102020204" pitchFamily="34" charset="0"/>
              </a:rPr>
              <a:t>“dropped”</a:t>
            </a:r>
            <a:endParaRPr lang="en-US" dirty="0">
              <a:solidFill>
                <a:schemeClr val="bg1"/>
              </a:solidFill>
              <a:latin typeface="Arial Black" panose="020B0A04020102020204" pitchFamily="34" charset="0"/>
            </a:endParaRPr>
          </a:p>
        </p:txBody>
      </p:sp>
      <p:grpSp>
        <p:nvGrpSpPr>
          <p:cNvPr id="27" name="Group 26"/>
          <p:cNvGrpSpPr/>
          <p:nvPr/>
        </p:nvGrpSpPr>
        <p:grpSpPr>
          <a:xfrm>
            <a:off x="4835518" y="2629527"/>
            <a:ext cx="1538925" cy="1599741"/>
            <a:chOff x="3861760" y="5205952"/>
            <a:chExt cx="1442637" cy="1499648"/>
          </a:xfrm>
        </p:grpSpPr>
        <p:sp>
          <p:nvSpPr>
            <p:cNvPr id="28" name="Rectangle 27"/>
            <p:cNvSpPr/>
            <p:nvPr/>
          </p:nvSpPr>
          <p:spPr>
            <a:xfrm>
              <a:off x="3861760" y="5205952"/>
              <a:ext cx="1442637" cy="1499648"/>
            </a:xfrm>
            <a:prstGeom prst="rect">
              <a:avLst/>
            </a:prstGeom>
            <a:solidFill>
              <a:schemeClr val="accent3">
                <a:lumMod val="60000"/>
                <a:lumOff val="4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4063421" y="5448300"/>
              <a:ext cx="1039314" cy="228600"/>
            </a:xfrm>
            <a:prstGeom prst="rect">
              <a:avLst/>
            </a:prstGeom>
            <a:solidFill>
              <a:schemeClr val="bg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p:cNvSpPr txBox="1"/>
            <p:nvPr/>
          </p:nvSpPr>
          <p:spPr>
            <a:xfrm>
              <a:off x="3956897" y="5726668"/>
              <a:ext cx="1252362" cy="458964"/>
            </a:xfrm>
            <a:prstGeom prst="rect">
              <a:avLst/>
            </a:prstGeom>
            <a:noFill/>
          </p:spPr>
          <p:txBody>
            <a:bodyPr wrap="none" rtlCol="0">
              <a:spAutoFit/>
            </a:bodyPr>
            <a:lstStyle/>
            <a:p>
              <a:pPr algn="ctr"/>
              <a:r>
                <a:rPr lang="en-US" sz="2800" b="1" dirty="0" smtClean="0">
                  <a:solidFill>
                    <a:schemeClr val="accent3">
                      <a:lumMod val="50000"/>
                    </a:schemeClr>
                  </a:solidFill>
                </a:rPr>
                <a:t>HOPPER</a:t>
              </a:r>
              <a:endParaRPr lang="en-US" sz="2800" b="1" dirty="0">
                <a:solidFill>
                  <a:schemeClr val="accent3">
                    <a:lumMod val="50000"/>
                  </a:schemeClr>
                </a:solidFill>
              </a:endParaRPr>
            </a:p>
          </p:txBody>
        </p:sp>
      </p:grpSp>
      <p:grpSp>
        <p:nvGrpSpPr>
          <p:cNvPr id="32" name="Group 31"/>
          <p:cNvGrpSpPr/>
          <p:nvPr/>
        </p:nvGrpSpPr>
        <p:grpSpPr>
          <a:xfrm>
            <a:off x="2133600" y="5244804"/>
            <a:ext cx="7010400" cy="1403682"/>
            <a:chOff x="1054305" y="3312483"/>
            <a:chExt cx="9857263" cy="1403682"/>
          </a:xfrm>
        </p:grpSpPr>
        <p:sp>
          <p:nvSpPr>
            <p:cNvPr id="33" name="TextBox 32"/>
            <p:cNvSpPr txBox="1"/>
            <p:nvPr/>
          </p:nvSpPr>
          <p:spPr>
            <a:xfrm>
              <a:off x="1054305" y="3392726"/>
              <a:ext cx="9857263" cy="1323439"/>
            </a:xfrm>
            <a:prstGeom prst="rect">
              <a:avLst/>
            </a:prstGeom>
            <a:noFill/>
          </p:spPr>
          <p:txBody>
            <a:bodyPr wrap="square" rtlCol="0">
              <a:spAutoFit/>
            </a:bodyPr>
            <a:lstStyle/>
            <a:p>
              <a:pPr lvl="1" algn="just"/>
              <a:r>
                <a:rPr lang="en-US" sz="8000" b="1" spc="1000" dirty="0" smtClean="0">
                  <a:solidFill>
                    <a:schemeClr val="accent5"/>
                  </a:solidFill>
                  <a:latin typeface="Wingdings" panose="05000000000000000000" pitchFamily="2" charset="2"/>
                </a:rPr>
                <a:t>3</a:t>
              </a:r>
              <a:r>
                <a:rPr lang="en-US" sz="8000" b="1" spc="1000" dirty="0" smtClean="0">
                  <a:solidFill>
                    <a:schemeClr val="accent2"/>
                  </a:solidFill>
                  <a:latin typeface="Wingdings" panose="05000000000000000000" pitchFamily="2" charset="2"/>
                </a:rPr>
                <a:t>3</a:t>
              </a:r>
              <a:r>
                <a:rPr lang="en-US" sz="8000" b="1" spc="1000" dirty="0" smtClean="0">
                  <a:solidFill>
                    <a:srgbClr val="002060"/>
                  </a:solidFill>
                  <a:latin typeface="Wingdings" panose="05000000000000000000" pitchFamily="2" charset="2"/>
                </a:rPr>
                <a:t>3</a:t>
              </a:r>
              <a:r>
                <a:rPr lang="en-US" sz="8000" b="1" spc="1000" dirty="0" smtClean="0">
                  <a:solidFill>
                    <a:schemeClr val="accent4">
                      <a:lumMod val="75000"/>
                    </a:schemeClr>
                  </a:solidFill>
                  <a:latin typeface="Wingdings" panose="05000000000000000000" pitchFamily="2" charset="2"/>
                </a:rPr>
                <a:t>3</a:t>
              </a:r>
              <a:r>
                <a:rPr lang="en-US" sz="8000" b="1" spc="1000" dirty="0" smtClean="0">
                  <a:solidFill>
                    <a:schemeClr val="accent1"/>
                  </a:solidFill>
                  <a:latin typeface="Wingdings" panose="05000000000000000000" pitchFamily="2" charset="2"/>
                </a:rPr>
                <a:t>3</a:t>
              </a:r>
              <a:r>
                <a:rPr lang="en-US" sz="8000" b="1" spc="1000" dirty="0" smtClean="0">
                  <a:solidFill>
                    <a:schemeClr val="accent5">
                      <a:lumMod val="50000"/>
                    </a:schemeClr>
                  </a:solidFill>
                  <a:latin typeface="Wingdings" panose="05000000000000000000" pitchFamily="2" charset="2"/>
                </a:rPr>
                <a:t>3</a:t>
              </a:r>
              <a:r>
                <a:rPr lang="en-US" sz="8000" b="1" spc="1000" dirty="0" smtClean="0">
                  <a:solidFill>
                    <a:schemeClr val="accent1">
                      <a:lumMod val="50000"/>
                    </a:schemeClr>
                  </a:solidFill>
                  <a:latin typeface="Wingdings" panose="05000000000000000000" pitchFamily="2" charset="2"/>
                </a:rPr>
                <a:t>3</a:t>
              </a:r>
              <a:endParaRPr lang="en-US" sz="8000" b="1" spc="1000" dirty="0">
                <a:solidFill>
                  <a:schemeClr val="accent1">
                    <a:lumMod val="50000"/>
                  </a:schemeClr>
                </a:solidFill>
                <a:latin typeface="Wingdings" panose="05000000000000000000" pitchFamily="2" charset="2"/>
              </a:endParaRPr>
            </a:p>
          </p:txBody>
        </p:sp>
        <p:sp>
          <p:nvSpPr>
            <p:cNvPr id="34" name="TextBox 33"/>
            <p:cNvSpPr txBox="1"/>
            <p:nvPr/>
          </p:nvSpPr>
          <p:spPr>
            <a:xfrm>
              <a:off x="1558761" y="3312483"/>
              <a:ext cx="8753246" cy="369332"/>
            </a:xfrm>
            <a:prstGeom prst="rect">
              <a:avLst/>
            </a:prstGeom>
            <a:noFill/>
          </p:spPr>
          <p:txBody>
            <a:bodyPr wrap="square" rtlCol="0">
              <a:spAutoFit/>
            </a:bodyPr>
            <a:lstStyle/>
            <a:p>
              <a:r>
                <a:rPr lang="en-US" b="1" dirty="0" smtClean="0">
                  <a:solidFill>
                    <a:schemeClr val="accent5"/>
                  </a:solidFill>
                </a:rPr>
                <a:t> HB1152   </a:t>
              </a:r>
              <a:r>
                <a:rPr lang="en-US" b="1" dirty="0" smtClean="0">
                  <a:solidFill>
                    <a:schemeClr val="accent2"/>
                  </a:solidFill>
                </a:rPr>
                <a:t>HB1134  </a:t>
              </a:r>
              <a:r>
                <a:rPr lang="en-US" b="1" dirty="0" smtClean="0">
                  <a:solidFill>
                    <a:srgbClr val="002060"/>
                  </a:solidFill>
                </a:rPr>
                <a:t>HB2180  </a:t>
              </a:r>
              <a:r>
                <a:rPr lang="en-US" b="1" dirty="0" smtClean="0">
                  <a:solidFill>
                    <a:schemeClr val="accent4">
                      <a:lumMod val="75000"/>
                    </a:schemeClr>
                  </a:solidFill>
                </a:rPr>
                <a:t>HB2255</a:t>
              </a:r>
              <a:r>
                <a:rPr lang="en-US" b="1" dirty="0" smtClean="0">
                  <a:solidFill>
                    <a:schemeClr val="accent1"/>
                  </a:solidFill>
                </a:rPr>
                <a:t>   SB5620</a:t>
              </a:r>
              <a:r>
                <a:rPr lang="en-US" b="1" dirty="0" smtClean="0">
                  <a:solidFill>
                    <a:schemeClr val="accent4">
                      <a:lumMod val="75000"/>
                    </a:schemeClr>
                  </a:solidFill>
                </a:rPr>
                <a:t>   </a:t>
              </a:r>
              <a:r>
                <a:rPr lang="en-US" b="1" dirty="0" smtClean="0">
                  <a:solidFill>
                    <a:schemeClr val="accent5">
                      <a:lumMod val="50000"/>
                    </a:schemeClr>
                  </a:solidFill>
                </a:rPr>
                <a:t>SB5048   </a:t>
              </a:r>
              <a:r>
                <a:rPr lang="en-US" b="1" dirty="0" smtClean="0">
                  <a:solidFill>
                    <a:schemeClr val="accent1">
                      <a:lumMod val="50000"/>
                    </a:schemeClr>
                  </a:solidFill>
                </a:rPr>
                <a:t>SB6583 </a:t>
              </a:r>
              <a:r>
                <a:rPr lang="en-US" dirty="0" smtClean="0"/>
                <a:t>        </a:t>
              </a:r>
              <a:endParaRPr lang="en-US" dirty="0"/>
            </a:p>
          </p:txBody>
        </p:sp>
      </p:grpSp>
      <p:sp>
        <p:nvSpPr>
          <p:cNvPr id="35" name="Down Arrow 34"/>
          <p:cNvSpPr/>
          <p:nvPr/>
        </p:nvSpPr>
        <p:spPr>
          <a:xfrm>
            <a:off x="5281474" y="1679863"/>
            <a:ext cx="647014" cy="8404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Down Arrow 35"/>
          <p:cNvSpPr/>
          <p:nvPr/>
        </p:nvSpPr>
        <p:spPr>
          <a:xfrm>
            <a:off x="5281474" y="4379993"/>
            <a:ext cx="647014" cy="81511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1937502" y="122872"/>
            <a:ext cx="7245445" cy="1477328"/>
          </a:xfrm>
          <a:prstGeom prst="rect">
            <a:avLst/>
          </a:prstGeom>
          <a:noFill/>
        </p:spPr>
        <p:txBody>
          <a:bodyPr wrap="square" rtlCol="0">
            <a:spAutoFit/>
          </a:bodyPr>
          <a:lstStyle/>
          <a:p>
            <a:pPr lvl="1" algn="just"/>
            <a:r>
              <a:rPr lang="en-US" sz="9000" spc="1000" dirty="0" smtClean="0">
                <a:solidFill>
                  <a:schemeClr val="accent5"/>
                </a:solidFill>
                <a:latin typeface="Wingdings" panose="05000000000000000000" pitchFamily="2" charset="2"/>
              </a:rPr>
              <a:t>3</a:t>
            </a:r>
            <a:r>
              <a:rPr lang="en-US" sz="9000" spc="1000" dirty="0" smtClean="0">
                <a:solidFill>
                  <a:schemeClr val="accent2"/>
                </a:solidFill>
                <a:latin typeface="Wingdings" panose="05000000000000000000" pitchFamily="2" charset="2"/>
              </a:rPr>
              <a:t>3</a:t>
            </a:r>
            <a:r>
              <a:rPr lang="en-US" sz="9000" spc="1000" dirty="0" smtClean="0">
                <a:solidFill>
                  <a:srgbClr val="002060"/>
                </a:solidFill>
                <a:latin typeface="Wingdings" panose="05000000000000000000" pitchFamily="2" charset="2"/>
              </a:rPr>
              <a:t>3</a:t>
            </a:r>
            <a:r>
              <a:rPr lang="en-US" sz="9000" spc="1000" dirty="0" smtClean="0">
                <a:solidFill>
                  <a:schemeClr val="accent4">
                    <a:lumMod val="75000"/>
                  </a:schemeClr>
                </a:solidFill>
                <a:latin typeface="Wingdings" panose="05000000000000000000" pitchFamily="2" charset="2"/>
              </a:rPr>
              <a:t>3</a:t>
            </a:r>
            <a:r>
              <a:rPr lang="en-US" sz="9000" spc="1000" dirty="0" smtClean="0">
                <a:solidFill>
                  <a:schemeClr val="accent1"/>
                </a:solidFill>
                <a:latin typeface="Wingdings" panose="05000000000000000000" pitchFamily="2" charset="2"/>
              </a:rPr>
              <a:t>3</a:t>
            </a:r>
            <a:r>
              <a:rPr lang="en-US" sz="9000" spc="1000" dirty="0" smtClean="0">
                <a:solidFill>
                  <a:schemeClr val="accent5">
                    <a:lumMod val="50000"/>
                  </a:schemeClr>
                </a:solidFill>
                <a:latin typeface="Wingdings" panose="05000000000000000000" pitchFamily="2" charset="2"/>
              </a:rPr>
              <a:t>3</a:t>
            </a:r>
            <a:r>
              <a:rPr lang="en-US" sz="9000" spc="1000" dirty="0" smtClean="0">
                <a:solidFill>
                  <a:schemeClr val="accent1">
                    <a:lumMod val="50000"/>
                  </a:schemeClr>
                </a:solidFill>
                <a:latin typeface="Wingdings" panose="05000000000000000000" pitchFamily="2" charset="2"/>
              </a:rPr>
              <a:t>3</a:t>
            </a:r>
            <a:endParaRPr lang="en-US" sz="9000" spc="1000" dirty="0">
              <a:solidFill>
                <a:schemeClr val="accent1">
                  <a:lumMod val="50000"/>
                </a:schemeClr>
              </a:solidFill>
              <a:latin typeface="Wingdings" panose="05000000000000000000" pitchFamily="2" charset="2"/>
            </a:endParaRPr>
          </a:p>
        </p:txBody>
      </p:sp>
      <p:sp>
        <p:nvSpPr>
          <p:cNvPr id="2" name="Rectangle 1"/>
          <p:cNvSpPr/>
          <p:nvPr/>
        </p:nvSpPr>
        <p:spPr>
          <a:xfrm>
            <a:off x="2743200" y="647700"/>
            <a:ext cx="609600" cy="838200"/>
          </a:xfrm>
          <a:prstGeom prst="rect">
            <a:avLst/>
          </a:prstGeom>
          <a:solidFill>
            <a:schemeClr val="accent2">
              <a:lumMod val="40000"/>
              <a:lumOff val="6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accent3"/>
                </a:solidFill>
              </a:rPr>
              <a:t>H</a:t>
            </a:r>
            <a:endParaRPr lang="en-US" sz="3600" b="1" dirty="0">
              <a:solidFill>
                <a:schemeClr val="accent3"/>
              </a:solidFill>
            </a:endParaRPr>
          </a:p>
        </p:txBody>
      </p:sp>
      <p:sp>
        <p:nvSpPr>
          <p:cNvPr id="47" name="Rectangle 46"/>
          <p:cNvSpPr/>
          <p:nvPr/>
        </p:nvSpPr>
        <p:spPr>
          <a:xfrm>
            <a:off x="3685247" y="647700"/>
            <a:ext cx="609600" cy="838200"/>
          </a:xfrm>
          <a:prstGeom prst="rect">
            <a:avLst/>
          </a:prstGeom>
          <a:solidFill>
            <a:schemeClr val="accent2">
              <a:lumMod val="40000"/>
              <a:lumOff val="6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accent3"/>
                </a:solidFill>
              </a:rPr>
              <a:t>H</a:t>
            </a:r>
          </a:p>
        </p:txBody>
      </p:sp>
      <p:sp>
        <p:nvSpPr>
          <p:cNvPr id="48" name="Rectangle 47"/>
          <p:cNvSpPr/>
          <p:nvPr/>
        </p:nvSpPr>
        <p:spPr>
          <a:xfrm>
            <a:off x="4627118" y="638175"/>
            <a:ext cx="609600" cy="838200"/>
          </a:xfrm>
          <a:prstGeom prst="rect">
            <a:avLst/>
          </a:prstGeom>
          <a:solidFill>
            <a:schemeClr val="accent2">
              <a:lumMod val="40000"/>
              <a:lumOff val="6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accent3"/>
                </a:solidFill>
              </a:rPr>
              <a:t>H</a:t>
            </a:r>
          </a:p>
        </p:txBody>
      </p:sp>
      <p:sp>
        <p:nvSpPr>
          <p:cNvPr id="49" name="Rectangle 48"/>
          <p:cNvSpPr/>
          <p:nvPr/>
        </p:nvSpPr>
        <p:spPr>
          <a:xfrm>
            <a:off x="5569750" y="647700"/>
            <a:ext cx="609600" cy="838200"/>
          </a:xfrm>
          <a:prstGeom prst="rect">
            <a:avLst/>
          </a:prstGeom>
          <a:solidFill>
            <a:schemeClr val="accent2">
              <a:lumMod val="40000"/>
              <a:lumOff val="6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accent3"/>
                </a:solidFill>
              </a:rPr>
              <a:t>H</a:t>
            </a:r>
          </a:p>
        </p:txBody>
      </p:sp>
      <p:sp>
        <p:nvSpPr>
          <p:cNvPr id="50" name="Rectangle 49"/>
          <p:cNvSpPr/>
          <p:nvPr/>
        </p:nvSpPr>
        <p:spPr>
          <a:xfrm>
            <a:off x="6477988" y="647700"/>
            <a:ext cx="609600" cy="838200"/>
          </a:xfrm>
          <a:prstGeom prst="rect">
            <a:avLst/>
          </a:prstGeom>
          <a:solidFill>
            <a:srgbClr val="FCAAC1"/>
          </a:solidFill>
          <a:ln>
            <a:solidFill>
              <a:srgbClr val="FA6E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tx2">
                    <a:lumMod val="20000"/>
                    <a:lumOff val="80000"/>
                  </a:schemeClr>
                </a:solidFill>
              </a:rPr>
              <a:t>S</a:t>
            </a:r>
            <a:endParaRPr lang="en-US" sz="3600" b="1" dirty="0">
              <a:solidFill>
                <a:schemeClr val="tx2">
                  <a:lumMod val="20000"/>
                  <a:lumOff val="80000"/>
                </a:schemeClr>
              </a:solidFill>
            </a:endParaRPr>
          </a:p>
        </p:txBody>
      </p:sp>
      <p:sp>
        <p:nvSpPr>
          <p:cNvPr id="51" name="Rectangle 50"/>
          <p:cNvSpPr/>
          <p:nvPr/>
        </p:nvSpPr>
        <p:spPr>
          <a:xfrm>
            <a:off x="7391400" y="638175"/>
            <a:ext cx="609600" cy="838200"/>
          </a:xfrm>
          <a:prstGeom prst="rect">
            <a:avLst/>
          </a:prstGeom>
          <a:solidFill>
            <a:srgbClr val="FCAAC1"/>
          </a:solidFill>
          <a:ln>
            <a:solidFill>
              <a:srgbClr val="FA6E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tx2">
                    <a:lumMod val="20000"/>
                    <a:lumOff val="80000"/>
                  </a:schemeClr>
                </a:solidFill>
              </a:rPr>
              <a:t>S</a:t>
            </a:r>
            <a:endParaRPr lang="en-US" sz="3600" b="1" dirty="0">
              <a:solidFill>
                <a:schemeClr val="tx2">
                  <a:lumMod val="20000"/>
                  <a:lumOff val="80000"/>
                </a:schemeClr>
              </a:solidFill>
            </a:endParaRPr>
          </a:p>
        </p:txBody>
      </p:sp>
      <p:sp>
        <p:nvSpPr>
          <p:cNvPr id="52" name="Rectangle 51"/>
          <p:cNvSpPr/>
          <p:nvPr/>
        </p:nvSpPr>
        <p:spPr>
          <a:xfrm>
            <a:off x="8334223" y="647700"/>
            <a:ext cx="609600" cy="838200"/>
          </a:xfrm>
          <a:prstGeom prst="rect">
            <a:avLst/>
          </a:prstGeom>
          <a:solidFill>
            <a:srgbClr val="FCAAC1"/>
          </a:solidFill>
          <a:ln>
            <a:solidFill>
              <a:srgbClr val="FA6E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tx2">
                    <a:lumMod val="20000"/>
                    <a:lumOff val="80000"/>
                  </a:schemeClr>
                </a:solidFill>
              </a:rPr>
              <a:t>S</a:t>
            </a:r>
            <a:endParaRPr lang="en-US" sz="3600" b="1" dirty="0">
              <a:solidFill>
                <a:schemeClr val="tx2">
                  <a:lumMod val="20000"/>
                  <a:lumOff val="80000"/>
                </a:schemeClr>
              </a:solidFill>
            </a:endParaRPr>
          </a:p>
        </p:txBody>
      </p:sp>
    </p:spTree>
    <p:extLst>
      <p:ext uri="{BB962C8B-B14F-4D97-AF65-F5344CB8AC3E}">
        <p14:creationId xmlns:p14="http://schemas.microsoft.com/office/powerpoint/2010/main" val="23852190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2133600" cy="6858000"/>
          </a:xfrm>
          <a:prstGeom prst="rect">
            <a:avLst/>
          </a:prstGeom>
          <a:solidFill>
            <a:schemeClr val="tx2">
              <a:lumMod val="50000"/>
            </a:schemeClr>
          </a:solidFill>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0" y="838200"/>
            <a:ext cx="2133600" cy="2723823"/>
          </a:xfrm>
          <a:prstGeom prst="rect">
            <a:avLst/>
          </a:prstGeom>
          <a:noFill/>
        </p:spPr>
        <p:txBody>
          <a:bodyPr wrap="square" rtlCol="0">
            <a:spAutoFit/>
          </a:bodyPr>
          <a:lstStyle/>
          <a:p>
            <a:r>
              <a:rPr lang="en-US" sz="9600" dirty="0" smtClean="0">
                <a:solidFill>
                  <a:schemeClr val="bg1"/>
                </a:solidFill>
                <a:latin typeface="Arial Black" panose="020B0A04020102020204" pitchFamily="34" charset="0"/>
              </a:rPr>
              <a:t>2</a:t>
            </a:r>
          </a:p>
          <a:p>
            <a:r>
              <a:rPr lang="en-US" sz="2100" spc="-250" dirty="0" smtClean="0">
                <a:solidFill>
                  <a:schemeClr val="bg1"/>
                </a:solidFill>
                <a:latin typeface="Arial Black" panose="020B0A04020102020204" pitchFamily="34" charset="0"/>
              </a:rPr>
              <a:t>INTRODUCTION</a:t>
            </a:r>
          </a:p>
          <a:p>
            <a:pPr algn="r"/>
            <a:r>
              <a:rPr lang="en-US" dirty="0" smtClean="0">
                <a:solidFill>
                  <a:schemeClr val="bg1"/>
                </a:solidFill>
                <a:latin typeface="Arial Black" panose="020B0A04020102020204" pitchFamily="34" charset="0"/>
              </a:rPr>
              <a:t>first reading</a:t>
            </a:r>
          </a:p>
          <a:p>
            <a:pPr algn="r"/>
            <a:r>
              <a:rPr lang="en-US" dirty="0" smtClean="0">
                <a:solidFill>
                  <a:schemeClr val="bg1"/>
                </a:solidFill>
                <a:latin typeface="Arial Black" panose="020B0A04020102020204" pitchFamily="34" charset="0"/>
              </a:rPr>
              <a:t>committee assignment</a:t>
            </a:r>
            <a:endParaRPr lang="en-US" dirty="0">
              <a:solidFill>
                <a:schemeClr val="bg1"/>
              </a:solidFill>
              <a:latin typeface="Arial Black" panose="020B0A04020102020204" pitchFamily="34" charset="0"/>
            </a:endParaRPr>
          </a:p>
        </p:txBody>
      </p:sp>
      <p:grpSp>
        <p:nvGrpSpPr>
          <p:cNvPr id="13" name="Group 12"/>
          <p:cNvGrpSpPr/>
          <p:nvPr/>
        </p:nvGrpSpPr>
        <p:grpSpPr>
          <a:xfrm>
            <a:off x="3603784" y="649889"/>
            <a:ext cx="4180713" cy="1237520"/>
            <a:chOff x="2481641" y="1270311"/>
            <a:chExt cx="4180713" cy="1237520"/>
          </a:xfrm>
        </p:grpSpPr>
        <p:sp>
          <p:nvSpPr>
            <p:cNvPr id="14" name="Rectangle 13"/>
            <p:cNvSpPr/>
            <p:nvPr/>
          </p:nvSpPr>
          <p:spPr>
            <a:xfrm>
              <a:off x="2481641" y="2083641"/>
              <a:ext cx="4180713" cy="424190"/>
            </a:xfrm>
            <a:prstGeom prst="rect">
              <a:avLst/>
            </a:prstGeom>
            <a:solidFill>
              <a:schemeClr val="accent6"/>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p:cNvGrpSpPr/>
            <p:nvPr/>
          </p:nvGrpSpPr>
          <p:grpSpPr>
            <a:xfrm rot="6099779">
              <a:off x="4187337" y="660903"/>
              <a:ext cx="884817" cy="2103634"/>
              <a:chOff x="-1383131" y="4301125"/>
              <a:chExt cx="884817" cy="2103634"/>
            </a:xfrm>
            <a:solidFill>
              <a:schemeClr val="accent3">
                <a:lumMod val="60000"/>
                <a:lumOff val="40000"/>
              </a:schemeClr>
            </a:solidFill>
          </p:grpSpPr>
          <p:grpSp>
            <p:nvGrpSpPr>
              <p:cNvPr id="16" name="Group 15"/>
              <p:cNvGrpSpPr/>
              <p:nvPr/>
            </p:nvGrpSpPr>
            <p:grpSpPr>
              <a:xfrm>
                <a:off x="-1383131" y="4301125"/>
                <a:ext cx="884817" cy="2103634"/>
                <a:chOff x="-1383131" y="4301125"/>
                <a:chExt cx="884817" cy="2103634"/>
              </a:xfrm>
              <a:grpFill/>
            </p:grpSpPr>
            <p:sp>
              <p:nvSpPr>
                <p:cNvPr id="19" name="Snip Same Side Corner Rectangle 18"/>
                <p:cNvSpPr/>
                <p:nvPr/>
              </p:nvSpPr>
              <p:spPr>
                <a:xfrm>
                  <a:off x="-1074849" y="4301125"/>
                  <a:ext cx="268251" cy="1556143"/>
                </a:xfrm>
                <a:prstGeom prst="snip2SameRect">
                  <a:avLst/>
                </a:prstGeom>
                <a:grp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19"/>
                <p:cNvSpPr/>
                <p:nvPr/>
              </p:nvSpPr>
              <p:spPr>
                <a:xfrm>
                  <a:off x="-1383131" y="5834246"/>
                  <a:ext cx="884817" cy="570513"/>
                </a:xfrm>
                <a:prstGeom prst="roundRect">
                  <a:avLst/>
                </a:prstGeom>
                <a:grp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 name="Rounded Rectangle 16"/>
              <p:cNvSpPr/>
              <p:nvPr/>
            </p:nvSpPr>
            <p:spPr>
              <a:xfrm>
                <a:off x="-1383131" y="5834246"/>
                <a:ext cx="154141" cy="570513"/>
              </a:xfrm>
              <a:prstGeom prst="roundRect">
                <a:avLst/>
              </a:prstGeom>
              <a:grp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a:off x="-652456" y="5834246"/>
                <a:ext cx="154142" cy="570513"/>
              </a:xfrm>
              <a:prstGeom prst="roundRect">
                <a:avLst/>
              </a:prstGeom>
              <a:grp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21" name="TextBox 20"/>
          <p:cNvSpPr txBox="1"/>
          <p:nvPr/>
        </p:nvSpPr>
        <p:spPr>
          <a:xfrm>
            <a:off x="2250584" y="3921184"/>
            <a:ext cx="1550770" cy="584775"/>
          </a:xfrm>
          <a:prstGeom prst="rect">
            <a:avLst/>
          </a:prstGeom>
          <a:noFill/>
        </p:spPr>
        <p:txBody>
          <a:bodyPr wrap="square" rtlCol="0">
            <a:spAutoFit/>
          </a:bodyPr>
          <a:lstStyle/>
          <a:p>
            <a:pPr algn="ctr"/>
            <a:r>
              <a:rPr lang="en-US" sz="1600" b="1" dirty="0" smtClean="0">
                <a:solidFill>
                  <a:schemeClr val="tx2">
                    <a:lumMod val="50000"/>
                  </a:schemeClr>
                </a:solidFill>
              </a:rPr>
              <a:t>House Labor &amp; Workforce</a:t>
            </a:r>
          </a:p>
        </p:txBody>
      </p:sp>
      <p:sp>
        <p:nvSpPr>
          <p:cNvPr id="22" name="TextBox 21"/>
          <p:cNvSpPr txBox="1"/>
          <p:nvPr/>
        </p:nvSpPr>
        <p:spPr>
          <a:xfrm>
            <a:off x="3025969" y="4538158"/>
            <a:ext cx="1650242" cy="338554"/>
          </a:xfrm>
          <a:prstGeom prst="rect">
            <a:avLst/>
          </a:prstGeom>
          <a:noFill/>
        </p:spPr>
        <p:txBody>
          <a:bodyPr wrap="square" rtlCol="0">
            <a:spAutoFit/>
          </a:bodyPr>
          <a:lstStyle/>
          <a:p>
            <a:pPr algn="ctr"/>
            <a:r>
              <a:rPr lang="en-US" sz="1600" b="1" dirty="0" smtClean="0">
                <a:solidFill>
                  <a:schemeClr val="tx2">
                    <a:lumMod val="50000"/>
                  </a:schemeClr>
                </a:solidFill>
              </a:rPr>
              <a:t>House Education</a:t>
            </a:r>
          </a:p>
        </p:txBody>
      </p:sp>
      <p:sp>
        <p:nvSpPr>
          <p:cNvPr id="23" name="TextBox 22"/>
          <p:cNvSpPr txBox="1"/>
          <p:nvPr/>
        </p:nvSpPr>
        <p:spPr>
          <a:xfrm>
            <a:off x="3723386" y="5152290"/>
            <a:ext cx="2057808" cy="584775"/>
          </a:xfrm>
          <a:prstGeom prst="rect">
            <a:avLst/>
          </a:prstGeom>
          <a:noFill/>
        </p:spPr>
        <p:txBody>
          <a:bodyPr wrap="square" rtlCol="0">
            <a:spAutoFit/>
          </a:bodyPr>
          <a:lstStyle/>
          <a:p>
            <a:pPr algn="ctr"/>
            <a:r>
              <a:rPr lang="en-US" sz="1600" b="1" dirty="0" smtClean="0">
                <a:solidFill>
                  <a:schemeClr val="tx2">
                    <a:lumMod val="50000"/>
                  </a:schemeClr>
                </a:solidFill>
              </a:rPr>
              <a:t>House Tech. </a:t>
            </a:r>
          </a:p>
          <a:p>
            <a:pPr algn="ctr"/>
            <a:r>
              <a:rPr lang="en-US" sz="1600" b="1" dirty="0" smtClean="0">
                <a:solidFill>
                  <a:schemeClr val="tx2">
                    <a:lumMod val="50000"/>
                  </a:schemeClr>
                </a:solidFill>
              </a:rPr>
              <a:t>&amp; Econ. Dev. </a:t>
            </a:r>
            <a:endParaRPr lang="en-US" sz="1600" b="1" dirty="0">
              <a:solidFill>
                <a:schemeClr val="tx2">
                  <a:lumMod val="50000"/>
                </a:schemeClr>
              </a:solidFill>
            </a:endParaRPr>
          </a:p>
        </p:txBody>
      </p:sp>
      <p:sp>
        <p:nvSpPr>
          <p:cNvPr id="24" name="TextBox 23"/>
          <p:cNvSpPr txBox="1"/>
          <p:nvPr/>
        </p:nvSpPr>
        <p:spPr>
          <a:xfrm>
            <a:off x="5807780" y="5172079"/>
            <a:ext cx="1295400" cy="584775"/>
          </a:xfrm>
          <a:prstGeom prst="rect">
            <a:avLst/>
          </a:prstGeom>
          <a:noFill/>
        </p:spPr>
        <p:txBody>
          <a:bodyPr wrap="square" rtlCol="0">
            <a:spAutoFit/>
          </a:bodyPr>
          <a:lstStyle/>
          <a:p>
            <a:pPr algn="ctr"/>
            <a:r>
              <a:rPr lang="en-US" sz="1600" b="1" dirty="0" smtClean="0">
                <a:solidFill>
                  <a:schemeClr val="tx2">
                    <a:lumMod val="50000"/>
                  </a:schemeClr>
                </a:solidFill>
              </a:rPr>
              <a:t>Senate Agriculture</a:t>
            </a:r>
            <a:endParaRPr lang="en-US" sz="1600" b="1" dirty="0">
              <a:solidFill>
                <a:schemeClr val="tx2">
                  <a:lumMod val="50000"/>
                </a:schemeClr>
              </a:solidFill>
            </a:endParaRPr>
          </a:p>
        </p:txBody>
      </p:sp>
      <p:sp>
        <p:nvSpPr>
          <p:cNvPr id="25" name="TextBox 24"/>
          <p:cNvSpPr txBox="1"/>
          <p:nvPr/>
        </p:nvSpPr>
        <p:spPr>
          <a:xfrm>
            <a:off x="4767349" y="5720727"/>
            <a:ext cx="1675263" cy="584775"/>
          </a:xfrm>
          <a:prstGeom prst="rect">
            <a:avLst/>
          </a:prstGeom>
          <a:noFill/>
        </p:spPr>
        <p:txBody>
          <a:bodyPr wrap="square" rtlCol="0">
            <a:spAutoFit/>
          </a:bodyPr>
          <a:lstStyle/>
          <a:p>
            <a:pPr algn="ctr"/>
            <a:r>
              <a:rPr lang="en-US" sz="1600" b="1" dirty="0" smtClean="0">
                <a:solidFill>
                  <a:schemeClr val="tx2">
                    <a:lumMod val="50000"/>
                  </a:schemeClr>
                </a:solidFill>
              </a:rPr>
              <a:t>House Transportation</a:t>
            </a:r>
            <a:endParaRPr lang="en-US" sz="1600" b="1" dirty="0">
              <a:solidFill>
                <a:schemeClr val="tx2">
                  <a:lumMod val="50000"/>
                </a:schemeClr>
              </a:solidFill>
            </a:endParaRPr>
          </a:p>
        </p:txBody>
      </p:sp>
      <p:sp>
        <p:nvSpPr>
          <p:cNvPr id="26" name="TextBox 25"/>
          <p:cNvSpPr txBox="1"/>
          <p:nvPr/>
        </p:nvSpPr>
        <p:spPr>
          <a:xfrm>
            <a:off x="6645278" y="4567515"/>
            <a:ext cx="1295400" cy="584775"/>
          </a:xfrm>
          <a:prstGeom prst="rect">
            <a:avLst/>
          </a:prstGeom>
          <a:noFill/>
        </p:spPr>
        <p:txBody>
          <a:bodyPr wrap="square" rtlCol="0">
            <a:spAutoFit/>
          </a:bodyPr>
          <a:lstStyle/>
          <a:p>
            <a:pPr algn="ctr"/>
            <a:r>
              <a:rPr lang="en-US" sz="1600" b="1" dirty="0" smtClean="0">
                <a:solidFill>
                  <a:schemeClr val="tx2">
                    <a:lumMod val="50000"/>
                  </a:schemeClr>
                </a:solidFill>
              </a:rPr>
              <a:t>Senate Law &amp; Justice</a:t>
            </a:r>
            <a:endParaRPr lang="en-US" sz="1600" b="1" dirty="0">
              <a:solidFill>
                <a:schemeClr val="tx2">
                  <a:lumMod val="50000"/>
                </a:schemeClr>
              </a:solidFill>
            </a:endParaRPr>
          </a:p>
        </p:txBody>
      </p:sp>
      <p:sp>
        <p:nvSpPr>
          <p:cNvPr id="27" name="TextBox 26"/>
          <p:cNvSpPr txBox="1"/>
          <p:nvPr/>
        </p:nvSpPr>
        <p:spPr>
          <a:xfrm>
            <a:off x="7186080" y="3990493"/>
            <a:ext cx="1957920" cy="584775"/>
          </a:xfrm>
          <a:prstGeom prst="rect">
            <a:avLst/>
          </a:prstGeom>
          <a:noFill/>
        </p:spPr>
        <p:txBody>
          <a:bodyPr wrap="square" rtlCol="0">
            <a:spAutoFit/>
          </a:bodyPr>
          <a:lstStyle/>
          <a:p>
            <a:pPr algn="ctr"/>
            <a:r>
              <a:rPr lang="en-US" sz="1600" b="1" dirty="0" smtClean="0">
                <a:solidFill>
                  <a:schemeClr val="tx2">
                    <a:lumMod val="50000"/>
                  </a:schemeClr>
                </a:solidFill>
              </a:rPr>
              <a:t>Senate Higher Education</a:t>
            </a:r>
          </a:p>
        </p:txBody>
      </p:sp>
      <p:grpSp>
        <p:nvGrpSpPr>
          <p:cNvPr id="33" name="Group 32"/>
          <p:cNvGrpSpPr/>
          <p:nvPr/>
        </p:nvGrpSpPr>
        <p:grpSpPr>
          <a:xfrm>
            <a:off x="2133600" y="2356614"/>
            <a:ext cx="7010400" cy="1403682"/>
            <a:chOff x="1054305" y="3312483"/>
            <a:chExt cx="9857263" cy="1403682"/>
          </a:xfrm>
        </p:grpSpPr>
        <p:sp>
          <p:nvSpPr>
            <p:cNvPr id="34" name="TextBox 33"/>
            <p:cNvSpPr txBox="1"/>
            <p:nvPr/>
          </p:nvSpPr>
          <p:spPr>
            <a:xfrm>
              <a:off x="1054305" y="3392726"/>
              <a:ext cx="9857263" cy="1323439"/>
            </a:xfrm>
            <a:prstGeom prst="rect">
              <a:avLst/>
            </a:prstGeom>
            <a:noFill/>
          </p:spPr>
          <p:txBody>
            <a:bodyPr wrap="square" rtlCol="0">
              <a:spAutoFit/>
            </a:bodyPr>
            <a:lstStyle/>
            <a:p>
              <a:pPr lvl="1" algn="just"/>
              <a:r>
                <a:rPr lang="en-US" sz="8000" b="1" spc="1000" dirty="0" smtClean="0">
                  <a:solidFill>
                    <a:schemeClr val="accent5"/>
                  </a:solidFill>
                  <a:latin typeface="Wingdings" panose="05000000000000000000" pitchFamily="2" charset="2"/>
                </a:rPr>
                <a:t>3</a:t>
              </a:r>
              <a:r>
                <a:rPr lang="en-US" sz="8000" b="1" spc="1000" dirty="0" smtClean="0">
                  <a:solidFill>
                    <a:schemeClr val="accent2"/>
                  </a:solidFill>
                  <a:latin typeface="Wingdings" panose="05000000000000000000" pitchFamily="2" charset="2"/>
                </a:rPr>
                <a:t>3</a:t>
              </a:r>
              <a:r>
                <a:rPr lang="en-US" sz="8000" b="1" spc="1000" dirty="0" smtClean="0">
                  <a:solidFill>
                    <a:srgbClr val="002060"/>
                  </a:solidFill>
                  <a:latin typeface="Wingdings" panose="05000000000000000000" pitchFamily="2" charset="2"/>
                </a:rPr>
                <a:t>3</a:t>
              </a:r>
              <a:r>
                <a:rPr lang="en-US" sz="8000" b="1" spc="1000" dirty="0" smtClean="0">
                  <a:solidFill>
                    <a:schemeClr val="accent4">
                      <a:lumMod val="75000"/>
                    </a:schemeClr>
                  </a:solidFill>
                  <a:latin typeface="Wingdings" panose="05000000000000000000" pitchFamily="2" charset="2"/>
                </a:rPr>
                <a:t>3</a:t>
              </a:r>
              <a:r>
                <a:rPr lang="en-US" sz="8000" b="1" spc="1000" dirty="0" smtClean="0">
                  <a:solidFill>
                    <a:schemeClr val="accent1"/>
                  </a:solidFill>
                  <a:latin typeface="Wingdings" panose="05000000000000000000" pitchFamily="2" charset="2"/>
                </a:rPr>
                <a:t>3</a:t>
              </a:r>
              <a:r>
                <a:rPr lang="en-US" sz="8000" b="1" spc="1000" dirty="0" smtClean="0">
                  <a:solidFill>
                    <a:schemeClr val="accent5">
                      <a:lumMod val="50000"/>
                    </a:schemeClr>
                  </a:solidFill>
                  <a:latin typeface="Wingdings" panose="05000000000000000000" pitchFamily="2" charset="2"/>
                </a:rPr>
                <a:t>3</a:t>
              </a:r>
              <a:r>
                <a:rPr lang="en-US" sz="8000" b="1" spc="1000" dirty="0" smtClean="0">
                  <a:solidFill>
                    <a:schemeClr val="accent1">
                      <a:lumMod val="50000"/>
                    </a:schemeClr>
                  </a:solidFill>
                  <a:latin typeface="Wingdings" panose="05000000000000000000" pitchFamily="2" charset="2"/>
                </a:rPr>
                <a:t>3</a:t>
              </a:r>
              <a:endParaRPr lang="en-US" sz="8000" b="1" spc="1000" dirty="0">
                <a:solidFill>
                  <a:schemeClr val="accent1">
                    <a:lumMod val="50000"/>
                  </a:schemeClr>
                </a:solidFill>
                <a:latin typeface="Wingdings" panose="05000000000000000000" pitchFamily="2" charset="2"/>
              </a:endParaRPr>
            </a:p>
          </p:txBody>
        </p:sp>
        <p:sp>
          <p:nvSpPr>
            <p:cNvPr id="35" name="TextBox 34"/>
            <p:cNvSpPr txBox="1"/>
            <p:nvPr/>
          </p:nvSpPr>
          <p:spPr>
            <a:xfrm>
              <a:off x="1558761" y="3312483"/>
              <a:ext cx="8753246" cy="369332"/>
            </a:xfrm>
            <a:prstGeom prst="rect">
              <a:avLst/>
            </a:prstGeom>
            <a:noFill/>
          </p:spPr>
          <p:txBody>
            <a:bodyPr wrap="square" rtlCol="0">
              <a:spAutoFit/>
            </a:bodyPr>
            <a:lstStyle/>
            <a:p>
              <a:r>
                <a:rPr lang="en-US" b="1" dirty="0" smtClean="0">
                  <a:solidFill>
                    <a:schemeClr val="accent5"/>
                  </a:solidFill>
                </a:rPr>
                <a:t> HB1152   </a:t>
              </a:r>
              <a:r>
                <a:rPr lang="en-US" b="1" dirty="0" smtClean="0">
                  <a:solidFill>
                    <a:schemeClr val="accent2"/>
                  </a:solidFill>
                </a:rPr>
                <a:t>HB1134  </a:t>
              </a:r>
              <a:r>
                <a:rPr lang="en-US" b="1" dirty="0" smtClean="0">
                  <a:solidFill>
                    <a:srgbClr val="002060"/>
                  </a:solidFill>
                </a:rPr>
                <a:t>HB2180  </a:t>
              </a:r>
              <a:r>
                <a:rPr lang="en-US" b="1" dirty="0" smtClean="0">
                  <a:solidFill>
                    <a:schemeClr val="accent4">
                      <a:lumMod val="75000"/>
                    </a:schemeClr>
                  </a:solidFill>
                </a:rPr>
                <a:t>HB2255</a:t>
              </a:r>
              <a:r>
                <a:rPr lang="en-US" b="1" dirty="0" smtClean="0">
                  <a:solidFill>
                    <a:schemeClr val="accent1"/>
                  </a:solidFill>
                </a:rPr>
                <a:t>   SB5620</a:t>
              </a:r>
              <a:r>
                <a:rPr lang="en-US" b="1" dirty="0" smtClean="0">
                  <a:solidFill>
                    <a:schemeClr val="accent4">
                      <a:lumMod val="75000"/>
                    </a:schemeClr>
                  </a:solidFill>
                </a:rPr>
                <a:t>   </a:t>
              </a:r>
              <a:r>
                <a:rPr lang="en-US" b="1" dirty="0" smtClean="0">
                  <a:solidFill>
                    <a:schemeClr val="accent5">
                      <a:lumMod val="50000"/>
                    </a:schemeClr>
                  </a:solidFill>
                </a:rPr>
                <a:t>SB5048   </a:t>
              </a:r>
              <a:r>
                <a:rPr lang="en-US" b="1" dirty="0" smtClean="0">
                  <a:solidFill>
                    <a:schemeClr val="accent1">
                      <a:lumMod val="50000"/>
                    </a:schemeClr>
                  </a:solidFill>
                </a:rPr>
                <a:t>SB6583 </a:t>
              </a:r>
              <a:r>
                <a:rPr lang="en-US" dirty="0" smtClean="0"/>
                <a:t>        </a:t>
              </a:r>
              <a:endParaRPr lang="en-US" dirty="0"/>
            </a:p>
          </p:txBody>
        </p:sp>
      </p:grpSp>
      <p:grpSp>
        <p:nvGrpSpPr>
          <p:cNvPr id="2" name="Group 1"/>
          <p:cNvGrpSpPr/>
          <p:nvPr/>
        </p:nvGrpSpPr>
        <p:grpSpPr>
          <a:xfrm>
            <a:off x="2876040" y="3581402"/>
            <a:ext cx="5364496" cy="2116422"/>
            <a:chOff x="2876040" y="3505199"/>
            <a:chExt cx="5364496" cy="2732065"/>
          </a:xfrm>
        </p:grpSpPr>
        <p:sp>
          <p:nvSpPr>
            <p:cNvPr id="43" name="Down Arrow 42"/>
            <p:cNvSpPr/>
            <p:nvPr/>
          </p:nvSpPr>
          <p:spPr>
            <a:xfrm>
              <a:off x="2876040" y="3505200"/>
              <a:ext cx="299858"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Down Arrow 43"/>
            <p:cNvSpPr/>
            <p:nvPr/>
          </p:nvSpPr>
          <p:spPr>
            <a:xfrm>
              <a:off x="7940678" y="3505200"/>
              <a:ext cx="299858"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Down Arrow 44"/>
            <p:cNvSpPr/>
            <p:nvPr/>
          </p:nvSpPr>
          <p:spPr>
            <a:xfrm>
              <a:off x="7090312" y="3505748"/>
              <a:ext cx="299858" cy="117973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Down Arrow 45"/>
            <p:cNvSpPr/>
            <p:nvPr/>
          </p:nvSpPr>
          <p:spPr>
            <a:xfrm>
              <a:off x="4602361" y="3505747"/>
              <a:ext cx="322084" cy="20528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Down Arrow 46"/>
            <p:cNvSpPr/>
            <p:nvPr/>
          </p:nvSpPr>
          <p:spPr>
            <a:xfrm>
              <a:off x="6292683" y="3505199"/>
              <a:ext cx="322084" cy="20528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Down Arrow 47"/>
            <p:cNvSpPr/>
            <p:nvPr/>
          </p:nvSpPr>
          <p:spPr>
            <a:xfrm>
              <a:off x="3723386" y="3505748"/>
              <a:ext cx="299858" cy="117973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Down Arrow 48"/>
            <p:cNvSpPr/>
            <p:nvPr/>
          </p:nvSpPr>
          <p:spPr>
            <a:xfrm>
              <a:off x="5455051" y="3505748"/>
              <a:ext cx="320328" cy="273151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8450976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2133600" cy="6858000"/>
          </a:xfrm>
          <a:prstGeom prst="rect">
            <a:avLst/>
          </a:prstGeom>
          <a:solidFill>
            <a:schemeClr val="tx2">
              <a:lumMod val="50000"/>
            </a:schemeClr>
          </a:solidFill>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0" y="838200"/>
            <a:ext cx="2133600" cy="3847207"/>
          </a:xfrm>
          <a:prstGeom prst="rect">
            <a:avLst/>
          </a:prstGeom>
          <a:noFill/>
        </p:spPr>
        <p:txBody>
          <a:bodyPr wrap="square" rtlCol="0">
            <a:spAutoFit/>
          </a:bodyPr>
          <a:lstStyle/>
          <a:p>
            <a:r>
              <a:rPr lang="en-US" sz="9600" dirty="0">
                <a:solidFill>
                  <a:schemeClr val="bg1"/>
                </a:solidFill>
                <a:latin typeface="Arial Black" panose="020B0A04020102020204" pitchFamily="34" charset="0"/>
              </a:rPr>
              <a:t>3</a:t>
            </a:r>
            <a:endParaRPr lang="en-US" sz="9600" dirty="0" smtClean="0">
              <a:solidFill>
                <a:schemeClr val="bg1"/>
              </a:solidFill>
              <a:latin typeface="Arial Black" panose="020B0A04020102020204" pitchFamily="34" charset="0"/>
            </a:endParaRPr>
          </a:p>
          <a:p>
            <a:pPr algn="just"/>
            <a:r>
              <a:rPr lang="en-US" sz="3600" spc="50" dirty="0" smtClean="0">
                <a:solidFill>
                  <a:schemeClr val="bg1"/>
                </a:solidFill>
                <a:latin typeface="Arial Black" panose="020B0A04020102020204" pitchFamily="34" charset="0"/>
              </a:rPr>
              <a:t>POLICY</a:t>
            </a:r>
          </a:p>
          <a:p>
            <a:pPr algn="just"/>
            <a:r>
              <a:rPr lang="en-US" sz="2200" spc="50" dirty="0" smtClean="0">
                <a:solidFill>
                  <a:schemeClr val="bg1"/>
                </a:solidFill>
                <a:latin typeface="Arial Black" panose="020B0A04020102020204" pitchFamily="34" charset="0"/>
              </a:rPr>
              <a:t>COMMITTEE</a:t>
            </a:r>
          </a:p>
          <a:p>
            <a:pPr algn="r"/>
            <a:r>
              <a:rPr lang="en-US" dirty="0" smtClean="0">
                <a:solidFill>
                  <a:schemeClr val="bg1"/>
                </a:solidFill>
                <a:latin typeface="Arial Black" panose="020B0A04020102020204" pitchFamily="34" charset="0"/>
              </a:rPr>
              <a:t>hearing</a:t>
            </a:r>
          </a:p>
          <a:p>
            <a:pPr algn="r"/>
            <a:r>
              <a:rPr lang="en-US" dirty="0" smtClean="0">
                <a:solidFill>
                  <a:schemeClr val="bg1"/>
                </a:solidFill>
                <a:latin typeface="Arial Black" panose="020B0A04020102020204" pitchFamily="34" charset="0"/>
              </a:rPr>
              <a:t>testimony</a:t>
            </a:r>
          </a:p>
          <a:p>
            <a:pPr algn="r"/>
            <a:r>
              <a:rPr lang="en-US" dirty="0" smtClean="0">
                <a:solidFill>
                  <a:schemeClr val="bg1"/>
                </a:solidFill>
                <a:latin typeface="Arial Black" panose="020B0A04020102020204" pitchFamily="34" charset="0"/>
              </a:rPr>
              <a:t>amendments</a:t>
            </a:r>
          </a:p>
          <a:p>
            <a:pPr algn="r"/>
            <a:r>
              <a:rPr lang="en-US" dirty="0">
                <a:solidFill>
                  <a:schemeClr val="bg1"/>
                </a:solidFill>
                <a:latin typeface="Arial Black" panose="020B0A04020102020204" pitchFamily="34" charset="0"/>
              </a:rPr>
              <a:t>v</a:t>
            </a:r>
            <a:r>
              <a:rPr lang="en-US" dirty="0" smtClean="0">
                <a:solidFill>
                  <a:schemeClr val="bg1"/>
                </a:solidFill>
                <a:latin typeface="Arial Black" panose="020B0A04020102020204" pitchFamily="34" charset="0"/>
              </a:rPr>
              <a:t>oting</a:t>
            </a:r>
          </a:p>
          <a:p>
            <a:pPr algn="r"/>
            <a:endParaRPr lang="en-US" dirty="0">
              <a:solidFill>
                <a:schemeClr val="bg1"/>
              </a:solidFill>
              <a:latin typeface="Arial Black" panose="020B0A04020102020204" pitchFamily="34" charset="0"/>
            </a:endParaRPr>
          </a:p>
        </p:txBody>
      </p:sp>
      <p:grpSp>
        <p:nvGrpSpPr>
          <p:cNvPr id="5" name="Group 4"/>
          <p:cNvGrpSpPr/>
          <p:nvPr/>
        </p:nvGrpSpPr>
        <p:grpSpPr>
          <a:xfrm>
            <a:off x="2542134" y="418854"/>
            <a:ext cx="6251883" cy="2615905"/>
            <a:chOff x="925909" y="756200"/>
            <a:chExt cx="6934200" cy="2901399"/>
          </a:xfrm>
        </p:grpSpPr>
        <p:grpSp>
          <p:nvGrpSpPr>
            <p:cNvPr id="6" name="Group 5"/>
            <p:cNvGrpSpPr/>
            <p:nvPr/>
          </p:nvGrpSpPr>
          <p:grpSpPr>
            <a:xfrm>
              <a:off x="4038167" y="756200"/>
              <a:ext cx="709684" cy="1320800"/>
              <a:chOff x="1143000" y="3175000"/>
              <a:chExt cx="914400" cy="1701800"/>
            </a:xfrm>
            <a:solidFill>
              <a:schemeClr val="accent3">
                <a:lumMod val="60000"/>
                <a:lumOff val="40000"/>
              </a:schemeClr>
            </a:solidFill>
          </p:grpSpPr>
          <p:sp>
            <p:nvSpPr>
              <p:cNvPr id="28" name="Round Same Side Corner Rectangle 27"/>
              <p:cNvSpPr/>
              <p:nvPr/>
            </p:nvSpPr>
            <p:spPr>
              <a:xfrm>
                <a:off x="1143000" y="4038600"/>
                <a:ext cx="914400" cy="838200"/>
              </a:xfrm>
              <a:prstGeom prst="round2SameRect">
                <a:avLst/>
              </a:prstGeom>
              <a:solidFill>
                <a:schemeClr val="accent5">
                  <a:lumMod val="75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1219200" y="3175000"/>
                <a:ext cx="762000" cy="762000"/>
              </a:xfrm>
              <a:prstGeom prst="ellipse">
                <a:avLst/>
              </a:prstGeom>
              <a:solidFill>
                <a:schemeClr val="accent5">
                  <a:lumMod val="75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 name="Group 6"/>
            <p:cNvGrpSpPr/>
            <p:nvPr/>
          </p:nvGrpSpPr>
          <p:grpSpPr>
            <a:xfrm>
              <a:off x="1098507" y="957305"/>
              <a:ext cx="2591501" cy="1506519"/>
              <a:chOff x="1098507" y="957305"/>
              <a:chExt cx="2591501" cy="1506519"/>
            </a:xfrm>
            <a:solidFill>
              <a:schemeClr val="accent2"/>
            </a:solidFill>
          </p:grpSpPr>
          <p:grpSp>
            <p:nvGrpSpPr>
              <p:cNvPr id="19" name="Group 18"/>
              <p:cNvGrpSpPr/>
              <p:nvPr/>
            </p:nvGrpSpPr>
            <p:grpSpPr>
              <a:xfrm rot="20740993">
                <a:off x="1098507" y="1296920"/>
                <a:ext cx="626994" cy="1166904"/>
                <a:chOff x="1143000" y="3175000"/>
                <a:chExt cx="914400" cy="1701800"/>
              </a:xfrm>
              <a:grpFill/>
            </p:grpSpPr>
            <p:sp>
              <p:nvSpPr>
                <p:cNvPr id="26" name="Round Same Side Corner Rectangle 25"/>
                <p:cNvSpPr/>
                <p:nvPr/>
              </p:nvSpPr>
              <p:spPr>
                <a:xfrm>
                  <a:off x="1143000" y="4038600"/>
                  <a:ext cx="914400" cy="838200"/>
                </a:xfrm>
                <a:prstGeom prst="round2SameRect">
                  <a:avLst/>
                </a:prstGeom>
                <a:grp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1219200" y="3175000"/>
                  <a:ext cx="762000" cy="762000"/>
                </a:xfrm>
                <a:prstGeom prst="ellipse">
                  <a:avLst/>
                </a:prstGeom>
                <a:grp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p:cNvGrpSpPr/>
              <p:nvPr/>
            </p:nvGrpSpPr>
            <p:grpSpPr>
              <a:xfrm rot="21155728">
                <a:off x="2078097" y="1050193"/>
                <a:ext cx="626994" cy="1166904"/>
                <a:chOff x="1143000" y="3175000"/>
                <a:chExt cx="914400" cy="1701800"/>
              </a:xfrm>
              <a:grpFill/>
            </p:grpSpPr>
            <p:sp>
              <p:nvSpPr>
                <p:cNvPr id="24" name="Round Same Side Corner Rectangle 23"/>
                <p:cNvSpPr/>
                <p:nvPr/>
              </p:nvSpPr>
              <p:spPr>
                <a:xfrm>
                  <a:off x="1143000" y="4038600"/>
                  <a:ext cx="914400" cy="838200"/>
                </a:xfrm>
                <a:prstGeom prst="round2SameRect">
                  <a:avLst/>
                </a:prstGeom>
                <a:grp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1219200" y="3175000"/>
                  <a:ext cx="762000" cy="762000"/>
                </a:xfrm>
                <a:prstGeom prst="ellipse">
                  <a:avLst/>
                </a:prstGeom>
                <a:grp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p:cNvGrpSpPr/>
              <p:nvPr/>
            </p:nvGrpSpPr>
            <p:grpSpPr>
              <a:xfrm rot="21279705">
                <a:off x="3063014" y="957305"/>
                <a:ext cx="626994" cy="1166904"/>
                <a:chOff x="1143000" y="3175000"/>
                <a:chExt cx="914400" cy="1701800"/>
              </a:xfrm>
              <a:grpFill/>
            </p:grpSpPr>
            <p:sp>
              <p:nvSpPr>
                <p:cNvPr id="22" name="Round Same Side Corner Rectangle 21"/>
                <p:cNvSpPr/>
                <p:nvPr/>
              </p:nvSpPr>
              <p:spPr>
                <a:xfrm>
                  <a:off x="1143000" y="4038600"/>
                  <a:ext cx="914400" cy="838200"/>
                </a:xfrm>
                <a:prstGeom prst="round2SameRect">
                  <a:avLst/>
                </a:prstGeom>
                <a:grp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1219200" y="3175000"/>
                  <a:ext cx="762000" cy="762000"/>
                </a:xfrm>
                <a:prstGeom prst="ellipse">
                  <a:avLst/>
                </a:prstGeom>
                <a:grp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 name="Group 7"/>
            <p:cNvGrpSpPr/>
            <p:nvPr/>
          </p:nvGrpSpPr>
          <p:grpSpPr>
            <a:xfrm flipH="1">
              <a:off x="5105400" y="977041"/>
              <a:ext cx="2520558" cy="1506519"/>
              <a:chOff x="1098507" y="957305"/>
              <a:chExt cx="2591501" cy="1506519"/>
            </a:xfrm>
            <a:solidFill>
              <a:schemeClr val="accent5"/>
            </a:solidFill>
          </p:grpSpPr>
          <p:grpSp>
            <p:nvGrpSpPr>
              <p:cNvPr id="10" name="Group 9"/>
              <p:cNvGrpSpPr/>
              <p:nvPr/>
            </p:nvGrpSpPr>
            <p:grpSpPr>
              <a:xfrm rot="20740993">
                <a:off x="1098507" y="1296920"/>
                <a:ext cx="626994" cy="1166904"/>
                <a:chOff x="1143000" y="3175000"/>
                <a:chExt cx="914400" cy="1701800"/>
              </a:xfrm>
              <a:grpFill/>
            </p:grpSpPr>
            <p:sp>
              <p:nvSpPr>
                <p:cNvPr id="17" name="Round Same Side Corner Rectangle 16"/>
                <p:cNvSpPr/>
                <p:nvPr/>
              </p:nvSpPr>
              <p:spPr>
                <a:xfrm>
                  <a:off x="1143000" y="4038600"/>
                  <a:ext cx="914400" cy="838200"/>
                </a:xfrm>
                <a:prstGeom prst="round2SameRect">
                  <a:avLst/>
                </a:prstGeom>
                <a:grp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1219200" y="3175000"/>
                  <a:ext cx="762000" cy="762000"/>
                </a:xfrm>
                <a:prstGeom prst="ellipse">
                  <a:avLst/>
                </a:prstGeom>
                <a:grp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 name="Group 10"/>
              <p:cNvGrpSpPr/>
              <p:nvPr/>
            </p:nvGrpSpPr>
            <p:grpSpPr>
              <a:xfrm rot="21155728">
                <a:off x="2078097" y="1050193"/>
                <a:ext cx="626994" cy="1166904"/>
                <a:chOff x="1143000" y="3175000"/>
                <a:chExt cx="914400" cy="1701800"/>
              </a:xfrm>
              <a:grpFill/>
            </p:grpSpPr>
            <p:sp>
              <p:nvSpPr>
                <p:cNvPr id="15" name="Round Same Side Corner Rectangle 14"/>
                <p:cNvSpPr/>
                <p:nvPr/>
              </p:nvSpPr>
              <p:spPr>
                <a:xfrm>
                  <a:off x="1143000" y="4038600"/>
                  <a:ext cx="914400" cy="838200"/>
                </a:xfrm>
                <a:prstGeom prst="round2SameRect">
                  <a:avLst/>
                </a:prstGeom>
                <a:grp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1219200" y="3175000"/>
                  <a:ext cx="762000" cy="762000"/>
                </a:xfrm>
                <a:prstGeom prst="ellipse">
                  <a:avLst/>
                </a:prstGeom>
                <a:grp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 name="Group 11"/>
              <p:cNvGrpSpPr/>
              <p:nvPr/>
            </p:nvGrpSpPr>
            <p:grpSpPr>
              <a:xfrm rot="21279705">
                <a:off x="3063014" y="957305"/>
                <a:ext cx="626994" cy="1166904"/>
                <a:chOff x="1143000" y="3175000"/>
                <a:chExt cx="914400" cy="1701800"/>
              </a:xfrm>
              <a:grpFill/>
            </p:grpSpPr>
            <p:sp>
              <p:nvSpPr>
                <p:cNvPr id="13" name="Round Same Side Corner Rectangle 12"/>
                <p:cNvSpPr/>
                <p:nvPr/>
              </p:nvSpPr>
              <p:spPr>
                <a:xfrm>
                  <a:off x="1143000" y="4038600"/>
                  <a:ext cx="914400" cy="838200"/>
                </a:xfrm>
                <a:prstGeom prst="round2SameRect">
                  <a:avLst/>
                </a:prstGeom>
                <a:grp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1219200" y="3175000"/>
                  <a:ext cx="762000" cy="762000"/>
                </a:xfrm>
                <a:prstGeom prst="ellipse">
                  <a:avLst/>
                </a:prstGeom>
                <a:grp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9" name="Block Arc 8"/>
            <p:cNvSpPr/>
            <p:nvPr/>
          </p:nvSpPr>
          <p:spPr>
            <a:xfrm>
              <a:off x="925909" y="1947492"/>
              <a:ext cx="6934200" cy="1710107"/>
            </a:xfrm>
            <a:prstGeom prst="blockArc">
              <a:avLst/>
            </a:prstGeom>
            <a:solidFill>
              <a:schemeClr val="accent6"/>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41" name="Group 40"/>
          <p:cNvGrpSpPr/>
          <p:nvPr/>
        </p:nvGrpSpPr>
        <p:grpSpPr>
          <a:xfrm>
            <a:off x="2133600" y="2356614"/>
            <a:ext cx="7010400" cy="1403682"/>
            <a:chOff x="1054305" y="3312483"/>
            <a:chExt cx="9857263" cy="1403682"/>
          </a:xfrm>
        </p:grpSpPr>
        <p:sp>
          <p:nvSpPr>
            <p:cNvPr id="42" name="TextBox 41"/>
            <p:cNvSpPr txBox="1"/>
            <p:nvPr/>
          </p:nvSpPr>
          <p:spPr>
            <a:xfrm>
              <a:off x="1054305" y="3392726"/>
              <a:ext cx="9857263" cy="1323439"/>
            </a:xfrm>
            <a:prstGeom prst="rect">
              <a:avLst/>
            </a:prstGeom>
            <a:noFill/>
          </p:spPr>
          <p:txBody>
            <a:bodyPr wrap="square" rtlCol="0">
              <a:spAutoFit/>
            </a:bodyPr>
            <a:lstStyle/>
            <a:p>
              <a:pPr lvl="1" algn="just"/>
              <a:r>
                <a:rPr lang="en-US" sz="8000" b="1" spc="1000" dirty="0" smtClean="0">
                  <a:solidFill>
                    <a:schemeClr val="accent5"/>
                  </a:solidFill>
                  <a:latin typeface="Wingdings" panose="05000000000000000000" pitchFamily="2" charset="2"/>
                </a:rPr>
                <a:t>3</a:t>
              </a:r>
              <a:r>
                <a:rPr lang="en-US" sz="8000" b="1" spc="1000" dirty="0" smtClean="0">
                  <a:solidFill>
                    <a:schemeClr val="accent2"/>
                  </a:solidFill>
                  <a:latin typeface="Wingdings" panose="05000000000000000000" pitchFamily="2" charset="2"/>
                </a:rPr>
                <a:t>3</a:t>
              </a:r>
              <a:r>
                <a:rPr lang="en-US" sz="8000" b="1" spc="1000" dirty="0" smtClean="0">
                  <a:solidFill>
                    <a:srgbClr val="002060"/>
                  </a:solidFill>
                  <a:latin typeface="Wingdings" panose="05000000000000000000" pitchFamily="2" charset="2"/>
                </a:rPr>
                <a:t>3</a:t>
              </a:r>
              <a:r>
                <a:rPr lang="en-US" sz="8000" b="1" spc="1000" dirty="0" smtClean="0">
                  <a:solidFill>
                    <a:schemeClr val="accent4">
                      <a:lumMod val="75000"/>
                    </a:schemeClr>
                  </a:solidFill>
                  <a:latin typeface="Wingdings" panose="05000000000000000000" pitchFamily="2" charset="2"/>
                </a:rPr>
                <a:t>3</a:t>
              </a:r>
              <a:r>
                <a:rPr lang="en-US" sz="8000" b="1" spc="1000" dirty="0" smtClean="0">
                  <a:solidFill>
                    <a:schemeClr val="accent1"/>
                  </a:solidFill>
                  <a:latin typeface="Wingdings" panose="05000000000000000000" pitchFamily="2" charset="2"/>
                </a:rPr>
                <a:t>3</a:t>
              </a:r>
              <a:r>
                <a:rPr lang="en-US" sz="8000" b="1" spc="1000" dirty="0" smtClean="0">
                  <a:solidFill>
                    <a:schemeClr val="accent5">
                      <a:lumMod val="50000"/>
                    </a:schemeClr>
                  </a:solidFill>
                  <a:latin typeface="Wingdings" panose="05000000000000000000" pitchFamily="2" charset="2"/>
                </a:rPr>
                <a:t>3</a:t>
              </a:r>
              <a:r>
                <a:rPr lang="en-US" sz="8000" b="1" spc="1000" dirty="0" smtClean="0">
                  <a:solidFill>
                    <a:schemeClr val="accent1">
                      <a:lumMod val="50000"/>
                    </a:schemeClr>
                  </a:solidFill>
                  <a:latin typeface="Wingdings" panose="05000000000000000000" pitchFamily="2" charset="2"/>
                </a:rPr>
                <a:t>3</a:t>
              </a:r>
              <a:endParaRPr lang="en-US" sz="8000" b="1" spc="1000" dirty="0">
                <a:solidFill>
                  <a:schemeClr val="accent1">
                    <a:lumMod val="50000"/>
                  </a:schemeClr>
                </a:solidFill>
                <a:latin typeface="Wingdings" panose="05000000000000000000" pitchFamily="2" charset="2"/>
              </a:endParaRPr>
            </a:p>
          </p:txBody>
        </p:sp>
        <p:sp>
          <p:nvSpPr>
            <p:cNvPr id="43" name="TextBox 42"/>
            <p:cNvSpPr txBox="1"/>
            <p:nvPr/>
          </p:nvSpPr>
          <p:spPr>
            <a:xfrm>
              <a:off x="1558761" y="3312483"/>
              <a:ext cx="8753246" cy="369332"/>
            </a:xfrm>
            <a:prstGeom prst="rect">
              <a:avLst/>
            </a:prstGeom>
            <a:noFill/>
          </p:spPr>
          <p:txBody>
            <a:bodyPr wrap="square" rtlCol="0">
              <a:spAutoFit/>
            </a:bodyPr>
            <a:lstStyle/>
            <a:p>
              <a:r>
                <a:rPr lang="en-US" b="1" dirty="0" smtClean="0">
                  <a:solidFill>
                    <a:schemeClr val="accent5"/>
                  </a:solidFill>
                </a:rPr>
                <a:t> HB1152   </a:t>
              </a:r>
              <a:r>
                <a:rPr lang="en-US" b="1" dirty="0" smtClean="0">
                  <a:solidFill>
                    <a:schemeClr val="accent2"/>
                  </a:solidFill>
                </a:rPr>
                <a:t>HB1134  </a:t>
              </a:r>
              <a:r>
                <a:rPr lang="en-US" b="1" dirty="0" smtClean="0">
                  <a:solidFill>
                    <a:srgbClr val="002060"/>
                  </a:solidFill>
                </a:rPr>
                <a:t>HB2180  </a:t>
              </a:r>
              <a:r>
                <a:rPr lang="en-US" b="1" dirty="0" smtClean="0">
                  <a:solidFill>
                    <a:schemeClr val="accent4">
                      <a:lumMod val="75000"/>
                    </a:schemeClr>
                  </a:solidFill>
                </a:rPr>
                <a:t>HB2255 </a:t>
              </a:r>
              <a:r>
                <a:rPr lang="en-US" b="1" dirty="0" smtClean="0">
                  <a:solidFill>
                    <a:schemeClr val="accent1"/>
                  </a:solidFill>
                </a:rPr>
                <a:t>  SB5620 </a:t>
              </a:r>
              <a:r>
                <a:rPr lang="en-US" b="1" dirty="0" smtClean="0">
                  <a:solidFill>
                    <a:schemeClr val="accent4">
                      <a:lumMod val="75000"/>
                    </a:schemeClr>
                  </a:solidFill>
                </a:rPr>
                <a:t>  </a:t>
              </a:r>
              <a:r>
                <a:rPr lang="en-US" b="1" dirty="0" smtClean="0">
                  <a:solidFill>
                    <a:schemeClr val="accent5">
                      <a:lumMod val="50000"/>
                    </a:schemeClr>
                  </a:solidFill>
                </a:rPr>
                <a:t>SB5048   </a:t>
              </a:r>
              <a:r>
                <a:rPr lang="en-US" b="1" dirty="0" smtClean="0">
                  <a:solidFill>
                    <a:schemeClr val="accent1">
                      <a:lumMod val="50000"/>
                    </a:schemeClr>
                  </a:solidFill>
                </a:rPr>
                <a:t>SB6583 </a:t>
              </a:r>
              <a:r>
                <a:rPr lang="en-US" dirty="0" smtClean="0"/>
                <a:t>        </a:t>
              </a:r>
              <a:endParaRPr lang="en-US" dirty="0"/>
            </a:p>
          </p:txBody>
        </p:sp>
      </p:grpSp>
      <p:grpSp>
        <p:nvGrpSpPr>
          <p:cNvPr id="44" name="Group 43"/>
          <p:cNvGrpSpPr/>
          <p:nvPr/>
        </p:nvGrpSpPr>
        <p:grpSpPr>
          <a:xfrm>
            <a:off x="2876040" y="3581401"/>
            <a:ext cx="4514130" cy="1758644"/>
            <a:chOff x="2876040" y="3505200"/>
            <a:chExt cx="4514130" cy="1812651"/>
          </a:xfrm>
        </p:grpSpPr>
        <p:sp>
          <p:nvSpPr>
            <p:cNvPr id="45" name="Down Arrow 44"/>
            <p:cNvSpPr/>
            <p:nvPr/>
          </p:nvSpPr>
          <p:spPr>
            <a:xfrm>
              <a:off x="2876040" y="3505200"/>
              <a:ext cx="299858" cy="104761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Down Arrow 46"/>
            <p:cNvSpPr/>
            <p:nvPr/>
          </p:nvSpPr>
          <p:spPr>
            <a:xfrm>
              <a:off x="7090312" y="3505748"/>
              <a:ext cx="299858" cy="179192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Down Arrow 49"/>
            <p:cNvSpPr/>
            <p:nvPr/>
          </p:nvSpPr>
          <p:spPr>
            <a:xfrm>
              <a:off x="3723386" y="3505748"/>
              <a:ext cx="299858" cy="181210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Down Arrow 50"/>
            <p:cNvSpPr/>
            <p:nvPr/>
          </p:nvSpPr>
          <p:spPr>
            <a:xfrm>
              <a:off x="5455051" y="3505748"/>
              <a:ext cx="299858" cy="181210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2" name="TextBox 51"/>
          <p:cNvSpPr txBox="1"/>
          <p:nvPr/>
        </p:nvSpPr>
        <p:spPr>
          <a:xfrm>
            <a:off x="2348705" y="4631134"/>
            <a:ext cx="1361186" cy="738664"/>
          </a:xfrm>
          <a:prstGeom prst="rect">
            <a:avLst/>
          </a:prstGeom>
          <a:noFill/>
        </p:spPr>
        <p:txBody>
          <a:bodyPr wrap="square" rtlCol="0">
            <a:spAutoFit/>
          </a:bodyPr>
          <a:lstStyle/>
          <a:p>
            <a:pPr algn="ctr"/>
            <a:r>
              <a:rPr lang="en-US" sz="1400" b="1" dirty="0" smtClean="0">
                <a:solidFill>
                  <a:schemeClr val="tx2">
                    <a:lumMod val="50000"/>
                  </a:schemeClr>
                </a:solidFill>
              </a:rPr>
              <a:t>Passed, referred to appropriations</a:t>
            </a:r>
            <a:endParaRPr lang="en-US" sz="1400" b="1" dirty="0">
              <a:solidFill>
                <a:schemeClr val="tx2">
                  <a:lumMod val="50000"/>
                </a:schemeClr>
              </a:solidFill>
            </a:endParaRPr>
          </a:p>
        </p:txBody>
      </p:sp>
      <p:sp>
        <p:nvSpPr>
          <p:cNvPr id="54" name="TextBox 53"/>
          <p:cNvSpPr txBox="1"/>
          <p:nvPr/>
        </p:nvSpPr>
        <p:spPr>
          <a:xfrm>
            <a:off x="3999261" y="4598650"/>
            <a:ext cx="1506058" cy="584775"/>
          </a:xfrm>
          <a:prstGeom prst="rect">
            <a:avLst/>
          </a:prstGeom>
          <a:noFill/>
        </p:spPr>
        <p:txBody>
          <a:bodyPr wrap="square" rtlCol="0">
            <a:spAutoFit/>
          </a:bodyPr>
          <a:lstStyle/>
          <a:p>
            <a:pPr algn="ctr"/>
            <a:r>
              <a:rPr lang="en-US" sz="1600" b="1" dirty="0" smtClean="0">
                <a:solidFill>
                  <a:srgbClr val="C00000"/>
                </a:solidFill>
              </a:rPr>
              <a:t>Heard, not voted</a:t>
            </a:r>
            <a:endParaRPr lang="en-US" sz="1600" b="1" dirty="0">
              <a:solidFill>
                <a:srgbClr val="C00000"/>
              </a:solidFill>
            </a:endParaRPr>
          </a:p>
        </p:txBody>
      </p:sp>
      <p:sp>
        <p:nvSpPr>
          <p:cNvPr id="55" name="TextBox 54"/>
          <p:cNvSpPr txBox="1"/>
          <p:nvPr/>
        </p:nvSpPr>
        <p:spPr>
          <a:xfrm>
            <a:off x="5005434" y="5346834"/>
            <a:ext cx="1199093" cy="830997"/>
          </a:xfrm>
          <a:prstGeom prst="rect">
            <a:avLst/>
          </a:prstGeom>
          <a:noFill/>
        </p:spPr>
        <p:txBody>
          <a:bodyPr wrap="square" rtlCol="0">
            <a:spAutoFit/>
          </a:bodyPr>
          <a:lstStyle/>
          <a:p>
            <a:pPr algn="ctr"/>
            <a:r>
              <a:rPr lang="en-US" sz="1600" b="1" dirty="0" smtClean="0">
                <a:solidFill>
                  <a:schemeClr val="tx2">
                    <a:lumMod val="50000"/>
                  </a:schemeClr>
                </a:solidFill>
              </a:rPr>
              <a:t>Passed, referred to Rules</a:t>
            </a:r>
            <a:endParaRPr lang="en-US" sz="1600" b="1" dirty="0">
              <a:solidFill>
                <a:schemeClr val="tx2">
                  <a:lumMod val="50000"/>
                </a:schemeClr>
              </a:solidFill>
            </a:endParaRPr>
          </a:p>
        </p:txBody>
      </p:sp>
      <p:sp>
        <p:nvSpPr>
          <p:cNvPr id="56" name="TextBox 55"/>
          <p:cNvSpPr txBox="1"/>
          <p:nvPr/>
        </p:nvSpPr>
        <p:spPr>
          <a:xfrm>
            <a:off x="5772845" y="4597802"/>
            <a:ext cx="1339534" cy="338554"/>
          </a:xfrm>
          <a:prstGeom prst="rect">
            <a:avLst/>
          </a:prstGeom>
          <a:noFill/>
        </p:spPr>
        <p:txBody>
          <a:bodyPr wrap="square" rtlCol="0">
            <a:spAutoFit/>
          </a:bodyPr>
          <a:lstStyle/>
          <a:p>
            <a:pPr algn="ctr"/>
            <a:r>
              <a:rPr lang="en-US" sz="1600" b="1" dirty="0" smtClean="0">
                <a:solidFill>
                  <a:srgbClr val="C00000"/>
                </a:solidFill>
              </a:rPr>
              <a:t>Not heard</a:t>
            </a:r>
            <a:endParaRPr lang="en-US" sz="1600" b="1" dirty="0">
              <a:solidFill>
                <a:srgbClr val="C00000"/>
              </a:solidFill>
            </a:endParaRPr>
          </a:p>
        </p:txBody>
      </p:sp>
      <p:sp>
        <p:nvSpPr>
          <p:cNvPr id="58" name="TextBox 57"/>
          <p:cNvSpPr txBox="1"/>
          <p:nvPr/>
        </p:nvSpPr>
        <p:spPr>
          <a:xfrm>
            <a:off x="7369161" y="4597801"/>
            <a:ext cx="1442891" cy="338554"/>
          </a:xfrm>
          <a:prstGeom prst="rect">
            <a:avLst/>
          </a:prstGeom>
          <a:noFill/>
        </p:spPr>
        <p:txBody>
          <a:bodyPr wrap="square" rtlCol="0">
            <a:spAutoFit/>
          </a:bodyPr>
          <a:lstStyle/>
          <a:p>
            <a:pPr algn="ctr"/>
            <a:r>
              <a:rPr lang="en-US" sz="1600" b="1" dirty="0" smtClean="0">
                <a:solidFill>
                  <a:srgbClr val="C00000"/>
                </a:solidFill>
              </a:rPr>
              <a:t>Not heard</a:t>
            </a:r>
            <a:endParaRPr lang="en-US" sz="1600" b="1" dirty="0">
              <a:solidFill>
                <a:srgbClr val="C00000"/>
              </a:solidFill>
            </a:endParaRPr>
          </a:p>
        </p:txBody>
      </p:sp>
      <p:sp>
        <p:nvSpPr>
          <p:cNvPr id="2" name="&quot;No&quot; Symbol 1"/>
          <p:cNvSpPr/>
          <p:nvPr/>
        </p:nvSpPr>
        <p:spPr>
          <a:xfrm>
            <a:off x="6134637" y="3760296"/>
            <a:ext cx="615950" cy="593114"/>
          </a:xfrm>
          <a:prstGeom prst="noSmoking">
            <a:avLst/>
          </a:prstGeom>
          <a:solidFill>
            <a:srgbClr val="C00000">
              <a:alpha val="51000"/>
            </a:srgb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5" name="&quot;No&quot; Symbol 64"/>
          <p:cNvSpPr/>
          <p:nvPr/>
        </p:nvSpPr>
        <p:spPr>
          <a:xfrm>
            <a:off x="4444315" y="3760296"/>
            <a:ext cx="615950" cy="593114"/>
          </a:xfrm>
          <a:prstGeom prst="noSmoking">
            <a:avLst/>
          </a:prstGeom>
          <a:solidFill>
            <a:srgbClr val="C00000">
              <a:alpha val="51000"/>
            </a:srgb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7" name="&quot;No&quot; Symbol 66"/>
          <p:cNvSpPr/>
          <p:nvPr/>
        </p:nvSpPr>
        <p:spPr>
          <a:xfrm>
            <a:off x="7791631" y="3760296"/>
            <a:ext cx="615950" cy="593114"/>
          </a:xfrm>
          <a:prstGeom prst="noSmoking">
            <a:avLst/>
          </a:prstGeom>
          <a:solidFill>
            <a:srgbClr val="C00000">
              <a:alpha val="51000"/>
            </a:srgb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8" name="TextBox 47"/>
          <p:cNvSpPr txBox="1"/>
          <p:nvPr/>
        </p:nvSpPr>
        <p:spPr>
          <a:xfrm>
            <a:off x="3192722" y="5369798"/>
            <a:ext cx="1361186" cy="738664"/>
          </a:xfrm>
          <a:prstGeom prst="rect">
            <a:avLst/>
          </a:prstGeom>
          <a:noFill/>
        </p:spPr>
        <p:txBody>
          <a:bodyPr wrap="square" rtlCol="0">
            <a:spAutoFit/>
          </a:bodyPr>
          <a:lstStyle/>
          <a:p>
            <a:pPr algn="ctr"/>
            <a:r>
              <a:rPr lang="en-US" sz="1400" b="1" dirty="0" smtClean="0">
                <a:solidFill>
                  <a:schemeClr val="tx2">
                    <a:lumMod val="50000"/>
                  </a:schemeClr>
                </a:solidFill>
              </a:rPr>
              <a:t>Passed, referred to appropriations</a:t>
            </a:r>
            <a:endParaRPr lang="en-US" sz="1400" b="1" dirty="0">
              <a:solidFill>
                <a:schemeClr val="tx2">
                  <a:lumMod val="50000"/>
                </a:schemeClr>
              </a:solidFill>
            </a:endParaRPr>
          </a:p>
        </p:txBody>
      </p:sp>
      <p:sp>
        <p:nvSpPr>
          <p:cNvPr id="49" name="TextBox 48"/>
          <p:cNvSpPr txBox="1"/>
          <p:nvPr/>
        </p:nvSpPr>
        <p:spPr>
          <a:xfrm>
            <a:off x="6560444" y="5348818"/>
            <a:ext cx="1361186" cy="738664"/>
          </a:xfrm>
          <a:prstGeom prst="rect">
            <a:avLst/>
          </a:prstGeom>
          <a:noFill/>
        </p:spPr>
        <p:txBody>
          <a:bodyPr wrap="square" rtlCol="0">
            <a:spAutoFit/>
          </a:bodyPr>
          <a:lstStyle/>
          <a:p>
            <a:pPr algn="ctr"/>
            <a:r>
              <a:rPr lang="en-US" sz="1400" b="1" dirty="0" smtClean="0">
                <a:solidFill>
                  <a:schemeClr val="tx2">
                    <a:lumMod val="50000"/>
                  </a:schemeClr>
                </a:solidFill>
              </a:rPr>
              <a:t>Passed, referred to appropriations</a:t>
            </a:r>
            <a:endParaRPr lang="en-US" sz="1400" b="1" dirty="0">
              <a:solidFill>
                <a:schemeClr val="tx2">
                  <a:lumMod val="50000"/>
                </a:schemeClr>
              </a:solidFill>
            </a:endParaRPr>
          </a:p>
        </p:txBody>
      </p:sp>
    </p:spTree>
    <p:extLst>
      <p:ext uri="{BB962C8B-B14F-4D97-AF65-F5344CB8AC3E}">
        <p14:creationId xmlns:p14="http://schemas.microsoft.com/office/powerpoint/2010/main" val="38439441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1">
      <a:dk1>
        <a:srgbClr val="FFFFFF"/>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Relationships xmlns="http://schemas.openxmlformats.org/package/2006/relationships">
  <Relationship Id="rId1" Type="http://schemas.openxmlformats.org/officeDocument/2006/relationships/customXmlProps" Target="itemProps1.xml"/>
</Relationships>

</file>

<file path=customXml/_rels/item2.xml.rels><?xml version="1.0" encoding="UTF-8"?>

<Relationships xmlns="http://schemas.openxmlformats.org/package/2006/relationships">
  <Relationship Id="rId1" Type="http://schemas.openxmlformats.org/officeDocument/2006/relationships/customXmlProps" Target="itemProps2.xml"/>
</Relationships>

</file>

<file path=customXml/_rels/item3.xml.rels><?xml version="1.0" encoding="UTF-8"?>

<Relationships xmlns="http://schemas.openxmlformats.org/package/2006/relationships">
  <Relationship Id="rId1" Type="http://schemas.openxmlformats.org/officeDocument/2006/relationships/customXmlProps" Target="itemProps3.xml"/>
</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58DC885B162E548B3F450298697FD19" ma:contentTypeVersion="1" ma:contentTypeDescription="Create a new document." ma:contentTypeScope="" ma:versionID="c92fad9efc2da8a439d9b2e3935b6c83">
  <xsd:schema xmlns:xsd="http://www.w3.org/2001/XMLSchema" xmlns:xs="http://www.w3.org/2001/XMLSchema" xmlns:p="http://schemas.microsoft.com/office/2006/metadata/properties" xmlns:ns1="http://schemas.microsoft.com/sharepoint/v3" targetNamespace="http://schemas.microsoft.com/office/2006/metadata/properties" ma:root="true" ma:fieldsID="3d8b0b90613641d2007733df16481c6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5E3D51E5-F866-4929-B58A-677401C16FF5}"/>
</file>

<file path=customXml/itemProps2.xml><?xml version="1.0" encoding="utf-8"?>
<ds:datastoreItem xmlns:ds="http://schemas.openxmlformats.org/officeDocument/2006/customXml" ds:itemID="{40529502-A39B-49A5-9ADC-B4878FB9CC27}"/>
</file>

<file path=customXml/itemProps3.xml><?xml version="1.0" encoding="utf-8"?>
<ds:datastoreItem xmlns:ds="http://schemas.openxmlformats.org/officeDocument/2006/customXml" ds:itemID="{CFBC48B2-8838-4C45-BFF7-2181EB96042D}"/>
</file>

<file path=docProps/app.xml><?xml version="1.0" encoding="utf-8"?>
<Properties xmlns="http://schemas.openxmlformats.org/officeDocument/2006/extended-properties" xmlns:vt="http://schemas.openxmlformats.org/officeDocument/2006/docPropsVTypes">
  <TotalTime>7275</TotalTime>
  <Words>3078</Words>
  <Application>Microsoft Office PowerPoint</Application>
  <PresentationFormat>On-screen Show (4:3)</PresentationFormat>
  <Paragraphs>415</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PowerPoint Presentation</vt:lpstr>
      <vt:lpstr>PowerPoint Presentation</vt:lpstr>
      <vt:lpstr>BILL OUTCOMES 2013-2014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Washington State Legislature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BILLS BECOME LAW</dc:title>
  <dc:creator>Emily McCartan</dc:creator>
  <cp:lastModifiedBy>Emily McCartan</cp:lastModifiedBy>
  <cp:revision>247</cp:revision>
  <dcterms:created xsi:type="dcterms:W3CDTF">2014-06-13T22:47:31Z</dcterms:created>
  <dcterms:modified xsi:type="dcterms:W3CDTF">2014-08-08T18:31:01Z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0x010100358DC885B162E548B3F450298697FD19</vt:lpwstr>
  </property>
  <property fmtid="{D5CDD505-2E9C-101B-9397-08002B2CF9AE}" pid="5" name="FileLeafRef">
    <vt:lpwstr>HBBL presentation.pptx</vt:lpwstr>
  </property>
</Properties>
</file>