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6.xml" ContentType="application/vnd.openxmlformats-officedocument.presentationml.slide+xml"/>
  <Override PartName="/ppt/slides/slide11.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7.xml" ContentType="application/vnd.openxmlformats-officedocument.presentationml.slide+xml"/>
  <Override PartName="/ppt/slides/slide5.xml" ContentType="application/vnd.openxmlformats-officedocument.presentationml.slide+xml"/>
  <Override PartName="/ppt/slides/slide9.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8.xml" ContentType="application/vnd.openxmlformats-officedocument.presentationml.slide+xml"/>
  <Override PartName="/ppt/slides/slide15.xml" ContentType="application/vnd.openxmlformats-officedocument.presentationml.slide+xml"/>
  <Override PartName="/ppt/slides/slide14.xml" ContentType="application/vnd.openxmlformats-officedocument.presentationml.slide+xml"/>
  <Override PartName="/ppt/slides/slide10.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4.xml" ContentType="application/vnd.openxmlformats-officedocument.presentationml.notesSlide+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notesSlides/notesSlide5.xml" ContentType="application/vnd.openxmlformats-officedocument.presentationml.notesSlide+xml"/>
  <Override PartName="/ppt/notesSlides/notesSlide3.xml" ContentType="application/vnd.openxmlformats-officedocument.presentationml.notesSlide+xml"/>
  <Override PartName="/ppt/notesSlides/notesSlide7.xml" ContentType="application/vnd.openxmlformats-officedocument.presentationml.notesSlide+xml"/>
  <Override PartName="/ppt/notesSlides/notesSlide15.xml" ContentType="application/vnd.openxmlformats-officedocument.presentationml.notesSlide+xml"/>
  <Override PartName="/ppt/notesSlides/notesSlide6.xml" ContentType="application/vnd.openxmlformats-officedocument.presentationml.notesSlide+xml"/>
  <Override PartName="/ppt/notesSlides/notesSlide13.xml" ContentType="application/vnd.openxmlformats-officedocument.presentationml.notesSlide+xml"/>
  <Override PartName="/ppt/notesSlides/notesSlide12.xml" ContentType="application/vnd.openxmlformats-officedocument.presentationml.notesSlide+xml"/>
  <Override PartName="/ppt/notesSlides/notesSlide14.xml" ContentType="application/vnd.openxmlformats-officedocument.presentationml.notesSlide+xml"/>
  <Override PartName="/ppt/notesSlides/notesSlide11.xml" ContentType="application/vnd.openxmlformats-officedocument.presentationml.notesSlide+xml"/>
  <Override PartName="/ppt/notesSlides/notesSlide10.xml" ContentType="application/vnd.openxmlformats-officedocument.presentationml.notesSlide+xml"/>
  <Override PartName="/ppt/notesSlides/notesSlide9.xml" ContentType="application/vnd.openxmlformats-officedocument.presentationml.notesSlide+xml"/>
  <Override PartName="/ppt/notesSlides/notesSlide8.xml" ContentType="application/vnd.openxmlformats-officedocument.presentationml.notesSlide+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98" r:id="rId2"/>
    <p:sldId id="312" r:id="rId3"/>
    <p:sldId id="302" r:id="rId4"/>
    <p:sldId id="319" r:id="rId5"/>
    <p:sldId id="324" r:id="rId6"/>
    <p:sldId id="323" r:id="rId7"/>
    <p:sldId id="334" r:id="rId8"/>
    <p:sldId id="322" r:id="rId9"/>
    <p:sldId id="303" r:id="rId10"/>
    <p:sldId id="326" r:id="rId11"/>
    <p:sldId id="318" r:id="rId12"/>
    <p:sldId id="327" r:id="rId13"/>
    <p:sldId id="328" r:id="rId14"/>
    <p:sldId id="329" r:id="rId15"/>
    <p:sldId id="332"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00000"/>
    <a:srgbClr val="72951A"/>
    <a:srgbClr val="99A6AE"/>
    <a:srgbClr val="FA6E96"/>
    <a:srgbClr val="FCAAC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notesView">
  <p:normalViewPr>
    <p:restoredLeft sz="15606" autoAdjust="0"/>
    <p:restoredTop sz="94627" autoAdjust="0"/>
  </p:normalViewPr>
  <p:slideViewPr>
    <p:cSldViewPr>
      <p:cViewPr varScale="1">
        <p:scale>
          <a:sx n="73" d="100"/>
          <a:sy n="73" d="100"/>
        </p:scale>
        <p:origin x="1476" y="66"/>
      </p:cViewPr>
      <p:guideLst>
        <p:guide orient="horz" pos="2160"/>
        <p:guide pos="2880"/>
      </p:guideLst>
    </p:cSldViewPr>
  </p:slideViewPr>
  <p:outlineViewPr>
    <p:cViewPr>
      <p:scale>
        <a:sx n="33" d="100"/>
        <a:sy n="33" d="100"/>
      </p:scale>
      <p:origin x="0" y="-672"/>
    </p:cViewPr>
  </p:outlineViewPr>
  <p:notesTextViewPr>
    <p:cViewPr>
      <p:scale>
        <a:sx n="3" d="2"/>
        <a:sy n="3" d="2"/>
      </p:scale>
      <p:origin x="0" y="0"/>
    </p:cViewPr>
  </p:notesTextViewPr>
  <p:sorterViewPr>
    <p:cViewPr>
      <p:scale>
        <a:sx n="100" d="100"/>
        <a:sy n="100" d="100"/>
      </p:scale>
      <p:origin x="0" y="1554"/>
    </p:cViewPr>
  </p:sorterViewPr>
  <p:notesViewPr>
    <p:cSldViewPr>
      <p:cViewPr varScale="1">
        <p:scale>
          <a:sx n="59" d="100"/>
          <a:sy n="59" d="100"/>
        </p:scale>
        <p:origin x="3006" y="7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ustomXml" Target="../customXml/item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ustomXml" Target="../customXml/item2.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ustomXml" Target="../customXml/item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9273FDC-9A14-43B4-9482-CDF2E24085DE}" type="datetimeFigureOut">
              <a:rPr lang="en-US" smtClean="0"/>
              <a:t>10/7/2016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967DBD8-1021-4A46-8A3E-11FFF963F1E8}" type="slidenum">
              <a:rPr lang="en-US" smtClean="0"/>
              <a:t>‹#›</a:t>
            </a:fld>
            <a:endParaRPr lang="en-US"/>
          </a:p>
        </p:txBody>
      </p:sp>
    </p:spTree>
    <p:extLst>
      <p:ext uri="{BB962C8B-B14F-4D97-AF65-F5344CB8AC3E}">
        <p14:creationId xmlns:p14="http://schemas.microsoft.com/office/powerpoint/2010/main" val="27017847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967DBD8-1021-4A46-8A3E-11FFF963F1E8}" type="slidenum">
              <a:rPr lang="en-US" smtClean="0"/>
              <a:t>1</a:t>
            </a:fld>
            <a:endParaRPr lang="en-US"/>
          </a:p>
        </p:txBody>
      </p:sp>
    </p:spTree>
    <p:extLst>
      <p:ext uri="{BB962C8B-B14F-4D97-AF65-F5344CB8AC3E}">
        <p14:creationId xmlns:p14="http://schemas.microsoft.com/office/powerpoint/2010/main" val="234602029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Walter Parker – UW Prof, simulation-based activities in AP </a:t>
            </a:r>
            <a:r>
              <a:rPr lang="en-US" dirty="0" err="1" smtClean="0"/>
              <a:t>Gov</a:t>
            </a:r>
            <a:r>
              <a:rPr lang="en-US" dirty="0" smtClean="0"/>
              <a:t> classes in Seattle, Bellevue, and other parts of the country</a:t>
            </a:r>
          </a:p>
          <a:p>
            <a:endParaRPr lang="en-US" dirty="0"/>
          </a:p>
          <a:p>
            <a:r>
              <a:rPr lang="en-US" dirty="0" smtClean="0"/>
              <a:t>OSPI – simulations are one of the 6 Proven Practices they recommend for civics</a:t>
            </a:r>
          </a:p>
          <a:p>
            <a:endParaRPr lang="en-US" dirty="0"/>
          </a:p>
          <a:p>
            <a:r>
              <a:rPr lang="en-US" dirty="0" smtClean="0"/>
              <a:t>LWV – great state history textbook and teacher guide available for free online, teacher guide includes lots of activities, including role plays of the Constitutional Convention, Native American treaties, Traffic Light Town Debate</a:t>
            </a:r>
          </a:p>
          <a:p>
            <a:endParaRPr lang="en-US" dirty="0"/>
          </a:p>
          <a:p>
            <a:r>
              <a:rPr lang="en-US" dirty="0" smtClean="0"/>
              <a:t>Y&amp;G – Town conflict, Values Continuum, and opportunity to be part of Mock Trial/Youth Legislature.</a:t>
            </a:r>
          </a:p>
          <a:p>
            <a:endParaRPr lang="en-US" dirty="0"/>
          </a:p>
          <a:p>
            <a:r>
              <a:rPr lang="en-US" dirty="0" smtClean="0"/>
              <a:t>Street Law – national organization, Washington State Courts uses some of their materials, help students think like lawyers and judges in navigating legal and ethical decisions </a:t>
            </a:r>
          </a:p>
          <a:p>
            <a:endParaRPr lang="en-US" dirty="0"/>
          </a:p>
          <a:p>
            <a:r>
              <a:rPr lang="en-US" dirty="0" smtClean="0"/>
              <a:t>Us! – Budget Simulation, Committee Hearing, variety of other activities; Leg Scholars for lots more like this!</a:t>
            </a:r>
          </a:p>
        </p:txBody>
      </p:sp>
      <p:sp>
        <p:nvSpPr>
          <p:cNvPr id="4" name="Slide Number Placeholder 3"/>
          <p:cNvSpPr>
            <a:spLocks noGrp="1"/>
          </p:cNvSpPr>
          <p:nvPr>
            <p:ph type="sldNum" sz="quarter" idx="10"/>
          </p:nvPr>
        </p:nvSpPr>
        <p:spPr/>
        <p:txBody>
          <a:bodyPr/>
          <a:lstStyle/>
          <a:p>
            <a:fld id="{C967DBD8-1021-4A46-8A3E-11FFF963F1E8}" type="slidenum">
              <a:rPr lang="en-US" smtClean="0"/>
              <a:t>10</a:t>
            </a:fld>
            <a:endParaRPr lang="en-US"/>
          </a:p>
        </p:txBody>
      </p:sp>
    </p:spTree>
    <p:extLst>
      <p:ext uri="{BB962C8B-B14F-4D97-AF65-F5344CB8AC3E}">
        <p14:creationId xmlns:p14="http://schemas.microsoft.com/office/powerpoint/2010/main" val="410407583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967DBD8-1021-4A46-8A3E-11FFF963F1E8}" type="slidenum">
              <a:rPr lang="en-US" smtClean="0"/>
              <a:t>11</a:t>
            </a:fld>
            <a:endParaRPr lang="en-US"/>
          </a:p>
        </p:txBody>
      </p:sp>
    </p:spTree>
    <p:extLst>
      <p:ext uri="{BB962C8B-B14F-4D97-AF65-F5344CB8AC3E}">
        <p14:creationId xmlns:p14="http://schemas.microsoft.com/office/powerpoint/2010/main" val="102901745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967DBD8-1021-4A46-8A3E-11FFF963F1E8}" type="slidenum">
              <a:rPr lang="en-US" smtClean="0"/>
              <a:t>12</a:t>
            </a:fld>
            <a:endParaRPr lang="en-US"/>
          </a:p>
        </p:txBody>
      </p:sp>
    </p:spTree>
    <p:extLst>
      <p:ext uri="{BB962C8B-B14F-4D97-AF65-F5344CB8AC3E}">
        <p14:creationId xmlns:p14="http://schemas.microsoft.com/office/powerpoint/2010/main" val="334084740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967DBD8-1021-4A46-8A3E-11FFF963F1E8}" type="slidenum">
              <a:rPr lang="en-US" smtClean="0"/>
              <a:t>13</a:t>
            </a:fld>
            <a:endParaRPr lang="en-US"/>
          </a:p>
        </p:txBody>
      </p:sp>
    </p:spTree>
    <p:extLst>
      <p:ext uri="{BB962C8B-B14F-4D97-AF65-F5344CB8AC3E}">
        <p14:creationId xmlns:p14="http://schemas.microsoft.com/office/powerpoint/2010/main" val="339094993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967DBD8-1021-4A46-8A3E-11FFF963F1E8}" type="slidenum">
              <a:rPr lang="en-US" smtClean="0"/>
              <a:t>14</a:t>
            </a:fld>
            <a:endParaRPr lang="en-US"/>
          </a:p>
        </p:txBody>
      </p:sp>
    </p:spTree>
    <p:extLst>
      <p:ext uri="{BB962C8B-B14F-4D97-AF65-F5344CB8AC3E}">
        <p14:creationId xmlns:p14="http://schemas.microsoft.com/office/powerpoint/2010/main" val="356140964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967DBD8-1021-4A46-8A3E-11FFF963F1E8}" type="slidenum">
              <a:rPr lang="en-US" smtClean="0"/>
              <a:t>15</a:t>
            </a:fld>
            <a:endParaRPr lang="en-US"/>
          </a:p>
        </p:txBody>
      </p:sp>
    </p:spTree>
    <p:extLst>
      <p:ext uri="{BB962C8B-B14F-4D97-AF65-F5344CB8AC3E}">
        <p14:creationId xmlns:p14="http://schemas.microsoft.com/office/powerpoint/2010/main" val="5711780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967DBD8-1021-4A46-8A3E-11FFF963F1E8}" type="slidenum">
              <a:rPr lang="en-US" smtClean="0"/>
              <a:t>2</a:t>
            </a:fld>
            <a:endParaRPr lang="en-US"/>
          </a:p>
        </p:txBody>
      </p:sp>
    </p:spTree>
    <p:extLst>
      <p:ext uri="{BB962C8B-B14F-4D97-AF65-F5344CB8AC3E}">
        <p14:creationId xmlns:p14="http://schemas.microsoft.com/office/powerpoint/2010/main" val="5048207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When we talk about problem-solving, it’s a very reality-based thing. </a:t>
            </a:r>
            <a:endParaRPr lang="en-US" dirty="0"/>
          </a:p>
          <a:p>
            <a:r>
              <a:rPr lang="en-US" dirty="0" smtClean="0"/>
              <a:t>You can get richer debate and problem-solving practice when:</a:t>
            </a:r>
          </a:p>
          <a:p>
            <a:pPr marL="171450" indent="-171450">
              <a:buFont typeface="Arial" panose="020B0604020202020204" pitchFamily="34" charset="0"/>
              <a:buChar char="•"/>
            </a:pPr>
            <a:r>
              <a:rPr lang="en-US" dirty="0" smtClean="0"/>
              <a:t>You’re not starting with personal beliefs, gives you some emotional remove</a:t>
            </a:r>
          </a:p>
          <a:p>
            <a:pPr marL="171450" indent="-171450">
              <a:buFont typeface="Arial" panose="020B0604020202020204" pitchFamily="34" charset="0"/>
              <a:buChar char="•"/>
            </a:pPr>
            <a:r>
              <a:rPr lang="en-US" dirty="0" smtClean="0"/>
              <a:t>Introduce perspectives outside of students’ experience, less homogenous, can make compromise harder</a:t>
            </a:r>
          </a:p>
          <a:p>
            <a:endParaRPr lang="en-US" dirty="0"/>
          </a:p>
          <a:p>
            <a:r>
              <a:rPr lang="en-US" dirty="0" smtClean="0"/>
              <a:t>The key is that it’s not totally free-form, and it’s not a skit.  Nothing wrong with either of these things, this is just the particular angle that you can get at really well by doing these kinds of role plays, where students are given a prescribed starting point, but have leeway within that role to compromise and move forward.</a:t>
            </a:r>
            <a:endParaRPr lang="en-US" dirty="0"/>
          </a:p>
        </p:txBody>
      </p:sp>
      <p:sp>
        <p:nvSpPr>
          <p:cNvPr id="4" name="Slide Number Placeholder 3"/>
          <p:cNvSpPr>
            <a:spLocks noGrp="1"/>
          </p:cNvSpPr>
          <p:nvPr>
            <p:ph type="sldNum" sz="quarter" idx="10"/>
          </p:nvPr>
        </p:nvSpPr>
        <p:spPr/>
        <p:txBody>
          <a:bodyPr/>
          <a:lstStyle/>
          <a:p>
            <a:fld id="{C967DBD8-1021-4A46-8A3E-11FFF963F1E8}" type="slidenum">
              <a:rPr lang="en-US" smtClean="0"/>
              <a:t>3</a:t>
            </a:fld>
            <a:endParaRPr lang="en-US"/>
          </a:p>
        </p:txBody>
      </p:sp>
    </p:spTree>
    <p:extLst>
      <p:ext uri="{BB962C8B-B14F-4D97-AF65-F5344CB8AC3E}">
        <p14:creationId xmlns:p14="http://schemas.microsoft.com/office/powerpoint/2010/main" val="244303186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Setting up a role-play activity involves:</a:t>
            </a:r>
          </a:p>
          <a:p>
            <a:endParaRPr lang="en-US" dirty="0"/>
          </a:p>
          <a:p>
            <a:r>
              <a:rPr lang="en-US" dirty="0" smtClean="0"/>
              <a:t>Roles that start out in defined opposition – everyone has a unique goal or set of priorities.  Some of them might conflict, some might be more aligned.</a:t>
            </a:r>
          </a:p>
          <a:p>
            <a:endParaRPr lang="en-US" dirty="0"/>
          </a:p>
          <a:p>
            <a:r>
              <a:rPr lang="en-US" dirty="0" smtClean="0"/>
              <a:t>State a process for the negotiation – a committee hearing?  Debate and then class vote?  Small group negotiations to consensus?</a:t>
            </a:r>
          </a:p>
          <a:p>
            <a:endParaRPr lang="en-US" dirty="0"/>
          </a:p>
          <a:p>
            <a:r>
              <a:rPr lang="en-US" dirty="0" smtClean="0"/>
              <a:t>What’s NOT stated?  The terms of the final outcome. It’s the group’s job to work within their roles to come up with brand new solutions, etc.  At the end, it’s important that everyone be able to defend their position on the outcome in a way consistent with their role (the bill passed, but I voted no; I made these concessions on the final budget because they agreed to fund my top priority.)</a:t>
            </a:r>
            <a:endParaRPr lang="en-US" dirty="0"/>
          </a:p>
        </p:txBody>
      </p:sp>
      <p:sp>
        <p:nvSpPr>
          <p:cNvPr id="4" name="Slide Number Placeholder 3"/>
          <p:cNvSpPr>
            <a:spLocks noGrp="1"/>
          </p:cNvSpPr>
          <p:nvPr>
            <p:ph type="sldNum" sz="quarter" idx="10"/>
          </p:nvPr>
        </p:nvSpPr>
        <p:spPr/>
        <p:txBody>
          <a:bodyPr/>
          <a:lstStyle/>
          <a:p>
            <a:fld id="{C967DBD8-1021-4A46-8A3E-11FFF963F1E8}" type="slidenum">
              <a:rPr lang="en-US" smtClean="0"/>
              <a:t>4</a:t>
            </a:fld>
            <a:endParaRPr lang="en-US"/>
          </a:p>
        </p:txBody>
      </p:sp>
    </p:spTree>
    <p:extLst>
      <p:ext uri="{BB962C8B-B14F-4D97-AF65-F5344CB8AC3E}">
        <p14:creationId xmlns:p14="http://schemas.microsoft.com/office/powerpoint/2010/main" val="103220693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What happens in that middle part?  (Brainstorm – negotiation, compromise, horse-trading, persuasion, weighing different options, research, etc.) </a:t>
            </a:r>
          </a:p>
          <a:p>
            <a:endParaRPr lang="en-US" dirty="0"/>
          </a:p>
          <a:p>
            <a:r>
              <a:rPr lang="en-US" dirty="0" smtClean="0"/>
              <a:t>Those are the skills that lawmakers use, the skills that voters need, to do real-life civics.</a:t>
            </a:r>
            <a:endParaRPr lang="en-US" dirty="0"/>
          </a:p>
        </p:txBody>
      </p:sp>
      <p:sp>
        <p:nvSpPr>
          <p:cNvPr id="4" name="Slide Number Placeholder 3"/>
          <p:cNvSpPr>
            <a:spLocks noGrp="1"/>
          </p:cNvSpPr>
          <p:nvPr>
            <p:ph type="sldNum" sz="quarter" idx="10"/>
          </p:nvPr>
        </p:nvSpPr>
        <p:spPr/>
        <p:txBody>
          <a:bodyPr/>
          <a:lstStyle/>
          <a:p>
            <a:fld id="{C967DBD8-1021-4A46-8A3E-11FFF963F1E8}" type="slidenum">
              <a:rPr lang="en-US" smtClean="0"/>
              <a:t>5</a:t>
            </a:fld>
            <a:endParaRPr lang="en-US"/>
          </a:p>
        </p:txBody>
      </p:sp>
    </p:spTree>
    <p:extLst>
      <p:ext uri="{BB962C8B-B14F-4D97-AF65-F5344CB8AC3E}">
        <p14:creationId xmlns:p14="http://schemas.microsoft.com/office/powerpoint/2010/main" val="338764776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What we’re practicing, in these role plays, are the foundational skills of public policy and of being a capable citizen.  It’s about understanding that there are rarely perfect solutions.  You’re going to run out of time, you’re going to run out of money, you’ll be dealing with different viewpoints where you can’t please everybody.</a:t>
            </a:r>
          </a:p>
          <a:p>
            <a:endParaRPr lang="en-US" dirty="0"/>
          </a:p>
          <a:p>
            <a:r>
              <a:rPr lang="en-US" dirty="0" smtClean="0"/>
              <a:t>By doing role plays and talking reflectively about them, whether you’re putting yourself in the position of historical decision-makers or looking at contemporary issues, you have to apply what you know about content to this relationship-based process of negotiating, compromising, group decision-making. Part of that is dealing with disappointment, which is an important thing to discuss with students. Compromise doesn’t mean you’re 100% happy with the outcome. When voting is concerned, you may be 100% UNHAPPY with the outcome if you’re in the minority.  When we do longer-form mock legislature activities with interns, we process a lot of those emotions with them.  That skill has real-world applications.</a:t>
            </a:r>
            <a:endParaRPr lang="en-US" dirty="0"/>
          </a:p>
        </p:txBody>
      </p:sp>
      <p:sp>
        <p:nvSpPr>
          <p:cNvPr id="4" name="Slide Number Placeholder 3"/>
          <p:cNvSpPr>
            <a:spLocks noGrp="1"/>
          </p:cNvSpPr>
          <p:nvPr>
            <p:ph type="sldNum" sz="quarter" idx="10"/>
          </p:nvPr>
        </p:nvSpPr>
        <p:spPr/>
        <p:txBody>
          <a:bodyPr/>
          <a:lstStyle/>
          <a:p>
            <a:fld id="{C967DBD8-1021-4A46-8A3E-11FFF963F1E8}" type="slidenum">
              <a:rPr lang="en-US" smtClean="0"/>
              <a:t>6</a:t>
            </a:fld>
            <a:endParaRPr lang="en-US"/>
          </a:p>
        </p:txBody>
      </p:sp>
    </p:spTree>
    <p:extLst>
      <p:ext uri="{BB962C8B-B14F-4D97-AF65-F5344CB8AC3E}">
        <p14:creationId xmlns:p14="http://schemas.microsoft.com/office/powerpoint/2010/main" val="190844241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fld id="{C967DBD8-1021-4A46-8A3E-11FFF963F1E8}" type="slidenum">
              <a:rPr lang="en-US" smtClean="0"/>
              <a:t>7</a:t>
            </a:fld>
            <a:endParaRPr lang="en-US"/>
          </a:p>
        </p:txBody>
      </p:sp>
      <p:sp>
        <p:nvSpPr>
          <p:cNvPr id="5" name="Notes Placeholder 4"/>
          <p:cNvSpPr>
            <a:spLocks noGrp="1"/>
          </p:cNvSpPr>
          <p:nvPr>
            <p:ph type="body" sz="quarter" idx="11"/>
          </p:nvPr>
        </p:nvSpPr>
        <p:spPr/>
        <p:txBody>
          <a:bodyPr/>
          <a:lstStyle/>
          <a:p>
            <a:endParaRPr lang="en-US"/>
          </a:p>
        </p:txBody>
      </p:sp>
    </p:spTree>
    <p:extLst>
      <p:ext uri="{BB962C8B-B14F-4D97-AF65-F5344CB8AC3E}">
        <p14:creationId xmlns:p14="http://schemas.microsoft.com/office/powerpoint/2010/main" val="341545196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100" dirty="0" smtClean="0"/>
              <a:t>Define roles – most important. It establishes the constraints of the situation they have to solve.  Students can help develop their own roles and priorities through research, which is a great way to deepen the exercise and give them reasons to build and use authentic knowledge.</a:t>
            </a:r>
          </a:p>
          <a:p>
            <a:endParaRPr lang="en-US" sz="1100" dirty="0"/>
          </a:p>
          <a:p>
            <a:r>
              <a:rPr lang="en-US" sz="1100" dirty="0" smtClean="0"/>
              <a:t>You’ll have to remind students about compromise. Getting into a role is very powerful (interns as example) – there’s a temptation to look at your priorities at the beginning of the exercise and see them ALL as essential and non-negotiable.  Compromise means “you give something to get something” – talk about this up front, and remind as necessary!  Reflection activities about “what you had to give up and was it worth it” can be useful.</a:t>
            </a:r>
          </a:p>
          <a:p>
            <a:endParaRPr lang="en-US" sz="1100" dirty="0"/>
          </a:p>
          <a:p>
            <a:r>
              <a:rPr lang="en-US" sz="1100" dirty="0" smtClean="0"/>
              <a:t>Process is an important part of this as well.  You can do role-plays that are very procedural, like hearings or mock trials.  But even if you are doing a more informal activity, establish class ground rules like how to take turns talking, being polite and respectful.</a:t>
            </a:r>
          </a:p>
          <a:p>
            <a:endParaRPr lang="en-US" sz="1100" dirty="0"/>
          </a:p>
          <a:p>
            <a:r>
              <a:rPr lang="en-US" sz="1100" dirty="0" smtClean="0"/>
              <a:t>Iterate – when you have time, multiple stages of an activity emphasize the relationship aspect even more. If you’ve burned all your bridges on your first round strategy, it’s harder to get allies the second time around. Likewise, introducing new information that requires a revised strategy is a good assessment tool for students’ grasp of content.</a:t>
            </a:r>
          </a:p>
          <a:p>
            <a:endParaRPr lang="en-US" sz="1100" dirty="0"/>
          </a:p>
          <a:p>
            <a:r>
              <a:rPr lang="en-US" sz="1100" dirty="0" smtClean="0"/>
              <a:t>You can frontload some of these ideas, but part of what’s powerful is that this is a practice-based thing. Interns learn most about legislative strategy and leadership from trying things that fail.  </a:t>
            </a:r>
            <a:endParaRPr lang="en-US" sz="1100" dirty="0"/>
          </a:p>
        </p:txBody>
      </p:sp>
      <p:sp>
        <p:nvSpPr>
          <p:cNvPr id="4" name="Slide Number Placeholder 3"/>
          <p:cNvSpPr>
            <a:spLocks noGrp="1"/>
          </p:cNvSpPr>
          <p:nvPr>
            <p:ph type="sldNum" sz="quarter" idx="10"/>
          </p:nvPr>
        </p:nvSpPr>
        <p:spPr/>
        <p:txBody>
          <a:bodyPr/>
          <a:lstStyle/>
          <a:p>
            <a:fld id="{C967DBD8-1021-4A46-8A3E-11FFF963F1E8}" type="slidenum">
              <a:rPr lang="en-US" smtClean="0"/>
              <a:t>8</a:t>
            </a:fld>
            <a:endParaRPr lang="en-US"/>
          </a:p>
        </p:txBody>
      </p:sp>
    </p:spTree>
    <p:extLst>
      <p:ext uri="{BB962C8B-B14F-4D97-AF65-F5344CB8AC3E}">
        <p14:creationId xmlns:p14="http://schemas.microsoft.com/office/powerpoint/2010/main" val="89544171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kind of thinking and problem-solving and navigating group decision-making is built into the social studies.  Tons of great role plays and simulation exercises are available for social studies classes in all disciplines and grade levels.  Using this kind of framework, where students are working within the constraints of a role to build compromises, is part of developing their civic practice even outside of a government class.</a:t>
            </a:r>
            <a:endParaRPr lang="en-US" dirty="0"/>
          </a:p>
        </p:txBody>
      </p:sp>
      <p:sp>
        <p:nvSpPr>
          <p:cNvPr id="4" name="Slide Number Placeholder 3"/>
          <p:cNvSpPr>
            <a:spLocks noGrp="1"/>
          </p:cNvSpPr>
          <p:nvPr>
            <p:ph type="sldNum" sz="quarter" idx="10"/>
          </p:nvPr>
        </p:nvSpPr>
        <p:spPr/>
        <p:txBody>
          <a:bodyPr/>
          <a:lstStyle/>
          <a:p>
            <a:fld id="{C967DBD8-1021-4A46-8A3E-11FFF963F1E8}" type="slidenum">
              <a:rPr lang="en-US" smtClean="0"/>
              <a:t>9</a:t>
            </a:fld>
            <a:endParaRPr lang="en-US"/>
          </a:p>
        </p:txBody>
      </p:sp>
    </p:spTree>
    <p:extLst>
      <p:ext uri="{BB962C8B-B14F-4D97-AF65-F5344CB8AC3E}">
        <p14:creationId xmlns:p14="http://schemas.microsoft.com/office/powerpoint/2010/main" val="31773030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6533D52-0C0A-4F98-9948-893240C2149A}" type="datetimeFigureOut">
              <a:rPr lang="en-US" smtClean="0"/>
              <a:t>10/7/2016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7C3CFF-0C3E-4150-9408-F2381FAD8D26}" type="slidenum">
              <a:rPr lang="en-US" smtClean="0"/>
              <a:t>‹#›</a:t>
            </a:fld>
            <a:endParaRPr lang="en-US"/>
          </a:p>
        </p:txBody>
      </p:sp>
    </p:spTree>
    <p:extLst>
      <p:ext uri="{BB962C8B-B14F-4D97-AF65-F5344CB8AC3E}">
        <p14:creationId xmlns:p14="http://schemas.microsoft.com/office/powerpoint/2010/main" val="25672524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6533D52-0C0A-4F98-9948-893240C2149A}" type="datetimeFigureOut">
              <a:rPr lang="en-US" smtClean="0"/>
              <a:t>10/7/2016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7C3CFF-0C3E-4150-9408-F2381FAD8D26}" type="slidenum">
              <a:rPr lang="en-US" smtClean="0"/>
              <a:t>‹#›</a:t>
            </a:fld>
            <a:endParaRPr lang="en-US"/>
          </a:p>
        </p:txBody>
      </p:sp>
    </p:spTree>
    <p:extLst>
      <p:ext uri="{BB962C8B-B14F-4D97-AF65-F5344CB8AC3E}">
        <p14:creationId xmlns:p14="http://schemas.microsoft.com/office/powerpoint/2010/main" val="18102560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6533D52-0C0A-4F98-9948-893240C2149A}" type="datetimeFigureOut">
              <a:rPr lang="en-US" smtClean="0"/>
              <a:t>10/7/2016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7C3CFF-0C3E-4150-9408-F2381FAD8D26}" type="slidenum">
              <a:rPr lang="en-US" smtClean="0"/>
              <a:t>‹#›</a:t>
            </a:fld>
            <a:endParaRPr lang="en-US"/>
          </a:p>
        </p:txBody>
      </p:sp>
    </p:spTree>
    <p:extLst>
      <p:ext uri="{BB962C8B-B14F-4D97-AF65-F5344CB8AC3E}">
        <p14:creationId xmlns:p14="http://schemas.microsoft.com/office/powerpoint/2010/main" val="31006585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6533D52-0C0A-4F98-9948-893240C2149A}" type="datetimeFigureOut">
              <a:rPr lang="en-US" smtClean="0"/>
              <a:t>10/7/2016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7C3CFF-0C3E-4150-9408-F2381FAD8D26}" type="slidenum">
              <a:rPr lang="en-US" smtClean="0"/>
              <a:t>‹#›</a:t>
            </a:fld>
            <a:endParaRPr lang="en-US"/>
          </a:p>
        </p:txBody>
      </p:sp>
    </p:spTree>
    <p:extLst>
      <p:ext uri="{BB962C8B-B14F-4D97-AF65-F5344CB8AC3E}">
        <p14:creationId xmlns:p14="http://schemas.microsoft.com/office/powerpoint/2010/main" val="23438920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533D52-0C0A-4F98-9948-893240C2149A}" type="datetimeFigureOut">
              <a:rPr lang="en-US" smtClean="0"/>
              <a:t>10/7/2016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7C3CFF-0C3E-4150-9408-F2381FAD8D26}" type="slidenum">
              <a:rPr lang="en-US" smtClean="0"/>
              <a:t>‹#›</a:t>
            </a:fld>
            <a:endParaRPr lang="en-US"/>
          </a:p>
        </p:txBody>
      </p:sp>
    </p:spTree>
    <p:extLst>
      <p:ext uri="{BB962C8B-B14F-4D97-AF65-F5344CB8AC3E}">
        <p14:creationId xmlns:p14="http://schemas.microsoft.com/office/powerpoint/2010/main" val="42829150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6533D52-0C0A-4F98-9948-893240C2149A}" type="datetimeFigureOut">
              <a:rPr lang="en-US" smtClean="0"/>
              <a:t>10/7/2016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7C3CFF-0C3E-4150-9408-F2381FAD8D26}" type="slidenum">
              <a:rPr lang="en-US" smtClean="0"/>
              <a:t>‹#›</a:t>
            </a:fld>
            <a:endParaRPr lang="en-US"/>
          </a:p>
        </p:txBody>
      </p:sp>
    </p:spTree>
    <p:extLst>
      <p:ext uri="{BB962C8B-B14F-4D97-AF65-F5344CB8AC3E}">
        <p14:creationId xmlns:p14="http://schemas.microsoft.com/office/powerpoint/2010/main" val="40906822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6533D52-0C0A-4F98-9948-893240C2149A}" type="datetimeFigureOut">
              <a:rPr lang="en-US" smtClean="0"/>
              <a:t>10/7/2016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47C3CFF-0C3E-4150-9408-F2381FAD8D26}" type="slidenum">
              <a:rPr lang="en-US" smtClean="0"/>
              <a:t>‹#›</a:t>
            </a:fld>
            <a:endParaRPr lang="en-US"/>
          </a:p>
        </p:txBody>
      </p:sp>
    </p:spTree>
    <p:extLst>
      <p:ext uri="{BB962C8B-B14F-4D97-AF65-F5344CB8AC3E}">
        <p14:creationId xmlns:p14="http://schemas.microsoft.com/office/powerpoint/2010/main" val="18499307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6533D52-0C0A-4F98-9948-893240C2149A}" type="datetimeFigureOut">
              <a:rPr lang="en-US" smtClean="0"/>
              <a:t>10/7/2016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47C3CFF-0C3E-4150-9408-F2381FAD8D26}" type="slidenum">
              <a:rPr lang="en-US" smtClean="0"/>
              <a:t>‹#›</a:t>
            </a:fld>
            <a:endParaRPr lang="en-US"/>
          </a:p>
        </p:txBody>
      </p:sp>
    </p:spTree>
    <p:extLst>
      <p:ext uri="{BB962C8B-B14F-4D97-AF65-F5344CB8AC3E}">
        <p14:creationId xmlns:p14="http://schemas.microsoft.com/office/powerpoint/2010/main" val="16306893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533D52-0C0A-4F98-9948-893240C2149A}" type="datetimeFigureOut">
              <a:rPr lang="en-US" smtClean="0"/>
              <a:t>10/7/2016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47C3CFF-0C3E-4150-9408-F2381FAD8D26}" type="slidenum">
              <a:rPr lang="en-US" smtClean="0"/>
              <a:t>‹#›</a:t>
            </a:fld>
            <a:endParaRPr lang="en-US"/>
          </a:p>
        </p:txBody>
      </p:sp>
    </p:spTree>
    <p:extLst>
      <p:ext uri="{BB962C8B-B14F-4D97-AF65-F5344CB8AC3E}">
        <p14:creationId xmlns:p14="http://schemas.microsoft.com/office/powerpoint/2010/main" val="22041054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533D52-0C0A-4F98-9948-893240C2149A}" type="datetimeFigureOut">
              <a:rPr lang="en-US" smtClean="0"/>
              <a:t>10/7/2016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7C3CFF-0C3E-4150-9408-F2381FAD8D26}" type="slidenum">
              <a:rPr lang="en-US" smtClean="0"/>
              <a:t>‹#›</a:t>
            </a:fld>
            <a:endParaRPr lang="en-US"/>
          </a:p>
        </p:txBody>
      </p:sp>
    </p:spTree>
    <p:extLst>
      <p:ext uri="{BB962C8B-B14F-4D97-AF65-F5344CB8AC3E}">
        <p14:creationId xmlns:p14="http://schemas.microsoft.com/office/powerpoint/2010/main" val="34935172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533D52-0C0A-4F98-9948-893240C2149A}" type="datetimeFigureOut">
              <a:rPr lang="en-US" smtClean="0"/>
              <a:t>10/7/2016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7C3CFF-0C3E-4150-9408-F2381FAD8D26}" type="slidenum">
              <a:rPr lang="en-US" smtClean="0"/>
              <a:t>‹#›</a:t>
            </a:fld>
            <a:endParaRPr lang="en-US"/>
          </a:p>
        </p:txBody>
      </p:sp>
    </p:spTree>
    <p:extLst>
      <p:ext uri="{BB962C8B-B14F-4D97-AF65-F5344CB8AC3E}">
        <p14:creationId xmlns:p14="http://schemas.microsoft.com/office/powerpoint/2010/main" val="15202088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6533D52-0C0A-4F98-9948-893240C2149A}" type="datetimeFigureOut">
              <a:rPr lang="en-US" smtClean="0"/>
              <a:t>10/7/2016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47C3CFF-0C3E-4150-9408-F2381FAD8D26}" type="slidenum">
              <a:rPr lang="en-US" smtClean="0"/>
              <a:t>‹#›</a:t>
            </a:fld>
            <a:endParaRPr lang="en-US"/>
          </a:p>
        </p:txBody>
      </p:sp>
    </p:spTree>
    <p:extLst>
      <p:ext uri="{BB962C8B-B14F-4D97-AF65-F5344CB8AC3E}">
        <p14:creationId xmlns:p14="http://schemas.microsoft.com/office/powerpoint/2010/main" val="8043674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hyperlink" Target="http://leg.wa.gov/CivicEd/Pages/default.aspx" TargetMode="External"/><Relationship Id="rId3" Type="http://schemas.openxmlformats.org/officeDocument/2006/relationships/hyperlink" Target="http://democracyeducationjournal.org/home/vol24/iss1/6" TargetMode="External"/><Relationship Id="rId7" Type="http://schemas.openxmlformats.org/officeDocument/2006/relationships/hyperlink" Target="http://www.streetlaw.org/en/programs/teaching_materials"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hyperlink" Target="http://www.seattleymca.org/Locations/YouthAndGovernment/Pages/YouthLegislature.aspx" TargetMode="External"/><Relationship Id="rId5" Type="http://schemas.openxmlformats.org/officeDocument/2006/relationships/hyperlink" Target="http://www.lwvwa.org/studies.html" TargetMode="External"/><Relationship Id="rId4" Type="http://schemas.openxmlformats.org/officeDocument/2006/relationships/hyperlink" Target="http://www.k12.wa.us/SocialStudies/civiceducation.aspx" TargetMode="Externa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hyperlink" Target="http://www.corestandards.org/ELA-Literacy/CCRA/W/1/" TargetMode="External"/><Relationship Id="rId13" Type="http://schemas.openxmlformats.org/officeDocument/2006/relationships/hyperlink" Target="http://www.corestandards.org/ELA-Literacy/CCRA/SL/1/" TargetMode="External"/><Relationship Id="rId3" Type="http://schemas.openxmlformats.org/officeDocument/2006/relationships/hyperlink" Target="http://www.corestandards.org/ELA-Literacy/CCRA/R/1/" TargetMode="External"/><Relationship Id="rId7" Type="http://schemas.openxmlformats.org/officeDocument/2006/relationships/hyperlink" Target="http://www.corestandards.org/ELA-Literacy/CCRA/R/9/" TargetMode="External"/><Relationship Id="rId12" Type="http://schemas.openxmlformats.org/officeDocument/2006/relationships/hyperlink" Target="http://www.corestandards.org/ELA-Literacy/CCRA/W/9/" TargetMode="External"/><Relationship Id="rId2" Type="http://schemas.openxmlformats.org/officeDocument/2006/relationships/notesSlide" Target="../notesSlides/notesSlide7.xml"/><Relationship Id="rId16" Type="http://schemas.openxmlformats.org/officeDocument/2006/relationships/hyperlink" Target="http://www.corestandards.org/ELA-Literacy/CCRA/SL/4/" TargetMode="External"/><Relationship Id="rId1" Type="http://schemas.openxmlformats.org/officeDocument/2006/relationships/slideLayout" Target="../slideLayouts/slideLayout2.xml"/><Relationship Id="rId6" Type="http://schemas.openxmlformats.org/officeDocument/2006/relationships/hyperlink" Target="http://www.corestandards.org/ELA-Literacy/CCRA/R/8/" TargetMode="External"/><Relationship Id="rId11" Type="http://schemas.openxmlformats.org/officeDocument/2006/relationships/hyperlink" Target="http://www.corestandards.org/ELA-Literacy/CCRA/W/8/" TargetMode="External"/><Relationship Id="rId5" Type="http://schemas.openxmlformats.org/officeDocument/2006/relationships/hyperlink" Target="http://www.corestandards.org/ELA-Literacy/CCRA/R/7/" TargetMode="External"/><Relationship Id="rId15" Type="http://schemas.openxmlformats.org/officeDocument/2006/relationships/hyperlink" Target="http://www.corestandards.org/ELA-Literacy/CCRA/SL/3/" TargetMode="External"/><Relationship Id="rId10" Type="http://schemas.openxmlformats.org/officeDocument/2006/relationships/hyperlink" Target="http://www.corestandards.org/ELA-Literacy/CCRA/W/4/" TargetMode="External"/><Relationship Id="rId4" Type="http://schemas.openxmlformats.org/officeDocument/2006/relationships/hyperlink" Target="http://www.corestandards.org/ELA-Literacy/CCRA/R/2/" TargetMode="External"/><Relationship Id="rId9" Type="http://schemas.openxmlformats.org/officeDocument/2006/relationships/hyperlink" Target="http://www.corestandards.org/ELA-Literacy/CCRA/W/2/" TargetMode="External"/><Relationship Id="rId14" Type="http://schemas.openxmlformats.org/officeDocument/2006/relationships/hyperlink" Target="http://www.corestandards.org/ELA-Literacy/CCRA/SL/2/" TargetMode="Externa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2">
            <a:lumMod val="50000"/>
          </a:schemeClr>
        </a:solidFill>
        <a:effectLst/>
      </p:bgPr>
    </p:bg>
    <p:spTree>
      <p:nvGrpSpPr>
        <p:cNvPr id="1" name=""/>
        <p:cNvGrpSpPr/>
        <p:nvPr/>
      </p:nvGrpSpPr>
      <p:grpSpPr>
        <a:xfrm>
          <a:off x="0" y="0"/>
          <a:ext cx="0" cy="0"/>
          <a:chOff x="0" y="0"/>
          <a:chExt cx="0" cy="0"/>
        </a:xfrm>
      </p:grpSpPr>
      <p:sp>
        <p:nvSpPr>
          <p:cNvPr id="11" name="Subtitle 2"/>
          <p:cNvSpPr txBox="1">
            <a:spLocks/>
          </p:cNvSpPr>
          <p:nvPr/>
        </p:nvSpPr>
        <p:spPr>
          <a:xfrm>
            <a:off x="0" y="304800"/>
            <a:ext cx="9144000" cy="6553200"/>
          </a:xfrm>
          <a:prstGeom prst="rect">
            <a:avLst/>
          </a:prstGeom>
        </p:spPr>
        <p:txBody>
          <a:bodyPr vert="horz" lIns="91440" tIns="45720" rIns="91440" bIns="45720" rtlCol="0">
            <a:normAutofit fontScale="85000" lnSpcReduction="20000"/>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r>
              <a:rPr lang="en-US" b="1" spc="600" dirty="0" err="1" smtClean="0">
                <a:solidFill>
                  <a:schemeClr val="tx2">
                    <a:lumMod val="60000"/>
                    <a:lumOff val="40000"/>
                  </a:schemeClr>
                </a:solidFill>
                <a:cs typeface="Aharoni" panose="02010803020104030203" pitchFamily="2" charset="-79"/>
              </a:rPr>
              <a:t>washington</a:t>
            </a:r>
            <a:r>
              <a:rPr lang="en-US" b="1" spc="600" dirty="0" smtClean="0">
                <a:solidFill>
                  <a:schemeClr val="tx2">
                    <a:lumMod val="60000"/>
                    <a:lumOff val="40000"/>
                  </a:schemeClr>
                </a:solidFill>
                <a:cs typeface="Aharoni" panose="02010803020104030203" pitchFamily="2" charset="-79"/>
              </a:rPr>
              <a:t> state legislature</a:t>
            </a:r>
          </a:p>
          <a:p>
            <a:endParaRPr lang="en-US" b="1" spc="600" dirty="0" smtClean="0">
              <a:solidFill>
                <a:schemeClr val="tx2">
                  <a:lumMod val="60000"/>
                  <a:lumOff val="40000"/>
                </a:schemeClr>
              </a:solidFill>
              <a:cs typeface="Aharoni" panose="02010803020104030203" pitchFamily="2" charset="-79"/>
            </a:endParaRPr>
          </a:p>
          <a:p>
            <a:endParaRPr lang="en-US" b="1" spc="600" dirty="0" smtClean="0">
              <a:solidFill>
                <a:schemeClr val="tx2">
                  <a:lumMod val="60000"/>
                  <a:lumOff val="40000"/>
                </a:schemeClr>
              </a:solidFill>
              <a:cs typeface="Aharoni" panose="02010803020104030203" pitchFamily="2" charset="-79"/>
            </a:endParaRPr>
          </a:p>
          <a:p>
            <a:endParaRPr lang="en-US" b="1" spc="600" dirty="0" smtClean="0">
              <a:solidFill>
                <a:schemeClr val="tx2">
                  <a:lumMod val="60000"/>
                  <a:lumOff val="40000"/>
                </a:schemeClr>
              </a:solidFill>
              <a:cs typeface="Aharoni" panose="02010803020104030203" pitchFamily="2" charset="-79"/>
            </a:endParaRPr>
          </a:p>
          <a:p>
            <a:endParaRPr lang="en-US" b="1" spc="600" dirty="0" smtClean="0">
              <a:solidFill>
                <a:schemeClr val="tx2">
                  <a:lumMod val="60000"/>
                  <a:lumOff val="40000"/>
                </a:schemeClr>
              </a:solidFill>
              <a:cs typeface="Aharoni" panose="02010803020104030203" pitchFamily="2" charset="-79"/>
            </a:endParaRPr>
          </a:p>
          <a:p>
            <a:endParaRPr lang="en-US" b="1" spc="600" dirty="0" smtClean="0">
              <a:solidFill>
                <a:schemeClr val="tx2">
                  <a:lumMod val="60000"/>
                  <a:lumOff val="40000"/>
                </a:schemeClr>
              </a:solidFill>
              <a:cs typeface="Aharoni" panose="02010803020104030203" pitchFamily="2" charset="-79"/>
            </a:endParaRPr>
          </a:p>
          <a:p>
            <a:endParaRPr lang="en-US" b="1" spc="600" dirty="0" smtClean="0">
              <a:solidFill>
                <a:schemeClr val="tx2">
                  <a:lumMod val="60000"/>
                  <a:lumOff val="40000"/>
                </a:schemeClr>
              </a:solidFill>
              <a:cs typeface="Aharoni" panose="02010803020104030203" pitchFamily="2" charset="-79"/>
            </a:endParaRPr>
          </a:p>
          <a:p>
            <a:endParaRPr lang="en-US" b="1" spc="600" dirty="0" smtClean="0">
              <a:solidFill>
                <a:schemeClr val="tx2">
                  <a:lumMod val="60000"/>
                  <a:lumOff val="40000"/>
                </a:schemeClr>
              </a:solidFill>
              <a:cs typeface="Aharoni" panose="02010803020104030203" pitchFamily="2" charset="-79"/>
            </a:endParaRPr>
          </a:p>
          <a:p>
            <a:endParaRPr lang="en-US" b="1" spc="600" dirty="0" smtClean="0">
              <a:solidFill>
                <a:schemeClr val="tx2">
                  <a:lumMod val="60000"/>
                  <a:lumOff val="40000"/>
                </a:schemeClr>
              </a:solidFill>
              <a:cs typeface="Aharoni" panose="02010803020104030203" pitchFamily="2" charset="-79"/>
            </a:endParaRPr>
          </a:p>
          <a:p>
            <a:endParaRPr lang="en-US" b="1" spc="600" dirty="0" smtClean="0">
              <a:solidFill>
                <a:schemeClr val="tx2">
                  <a:lumMod val="60000"/>
                  <a:lumOff val="40000"/>
                </a:schemeClr>
              </a:solidFill>
              <a:cs typeface="Aharoni" panose="02010803020104030203" pitchFamily="2" charset="-79"/>
            </a:endParaRPr>
          </a:p>
          <a:p>
            <a:endParaRPr lang="en-US" b="1" spc="600" dirty="0" smtClean="0">
              <a:solidFill>
                <a:schemeClr val="tx2">
                  <a:lumMod val="60000"/>
                  <a:lumOff val="40000"/>
                </a:schemeClr>
              </a:solidFill>
              <a:cs typeface="Aharoni" panose="02010803020104030203" pitchFamily="2" charset="-79"/>
            </a:endParaRPr>
          </a:p>
          <a:p>
            <a:endParaRPr lang="en-US" b="1" spc="600" dirty="0" smtClean="0">
              <a:solidFill>
                <a:schemeClr val="tx2">
                  <a:lumMod val="60000"/>
                  <a:lumOff val="40000"/>
                </a:schemeClr>
              </a:solidFill>
              <a:cs typeface="Aharoni" panose="02010803020104030203" pitchFamily="2" charset="-79"/>
            </a:endParaRPr>
          </a:p>
          <a:p>
            <a:endParaRPr lang="en-US" b="1" spc="600" dirty="0" smtClean="0">
              <a:solidFill>
                <a:schemeClr val="tx2">
                  <a:lumMod val="60000"/>
                  <a:lumOff val="40000"/>
                </a:schemeClr>
              </a:solidFill>
              <a:cs typeface="Aharoni" panose="02010803020104030203" pitchFamily="2" charset="-79"/>
            </a:endParaRPr>
          </a:p>
          <a:p>
            <a:endParaRPr lang="en-US" b="1" spc="600" dirty="0" smtClean="0">
              <a:solidFill>
                <a:schemeClr val="tx2">
                  <a:lumMod val="60000"/>
                  <a:lumOff val="40000"/>
                </a:schemeClr>
              </a:solidFill>
              <a:cs typeface="Aharoni" panose="02010803020104030203" pitchFamily="2" charset="-79"/>
            </a:endParaRPr>
          </a:p>
          <a:p>
            <a:r>
              <a:rPr lang="en-US" b="1" spc="600" dirty="0" smtClean="0">
                <a:solidFill>
                  <a:schemeClr val="tx2">
                    <a:lumMod val="60000"/>
                    <a:lumOff val="40000"/>
                  </a:schemeClr>
                </a:solidFill>
                <a:cs typeface="Aharoni" panose="02010803020104030203" pitchFamily="2" charset="-79"/>
              </a:rPr>
              <a:t>civic education program</a:t>
            </a:r>
            <a:endParaRPr lang="en-US" b="1" spc="600" dirty="0">
              <a:solidFill>
                <a:schemeClr val="tx2">
                  <a:lumMod val="60000"/>
                  <a:lumOff val="40000"/>
                </a:schemeClr>
              </a:solidFill>
              <a:cs typeface="Aharoni" panose="02010803020104030203" pitchFamily="2" charset="-79"/>
            </a:endParaRPr>
          </a:p>
        </p:txBody>
      </p:sp>
      <p:sp>
        <p:nvSpPr>
          <p:cNvPr id="4" name="Title 3"/>
          <p:cNvSpPr>
            <a:spLocks noGrp="1"/>
          </p:cNvSpPr>
          <p:nvPr>
            <p:ph type="ctrTitle"/>
          </p:nvPr>
        </p:nvSpPr>
        <p:spPr>
          <a:xfrm>
            <a:off x="304800" y="2115550"/>
            <a:ext cx="8534400" cy="1470025"/>
          </a:xfrm>
        </p:spPr>
        <p:txBody>
          <a:bodyPr>
            <a:noAutofit/>
          </a:bodyPr>
          <a:lstStyle/>
          <a:p>
            <a:r>
              <a:rPr lang="en-US" sz="5400" dirty="0" smtClean="0">
                <a:solidFill>
                  <a:schemeClr val="accent1"/>
                </a:solidFill>
                <a:latin typeface="Arial Black" panose="020B0A04020102020204" pitchFamily="34" charset="0"/>
              </a:rPr>
              <a:t>Practicing Citizenship</a:t>
            </a:r>
            <a:endParaRPr lang="en-US" sz="5400" dirty="0">
              <a:solidFill>
                <a:schemeClr val="accent1"/>
              </a:solidFill>
              <a:latin typeface="Arial Black" panose="020B0A04020102020204" pitchFamily="34" charset="0"/>
            </a:endParaRPr>
          </a:p>
        </p:txBody>
      </p:sp>
      <p:sp>
        <p:nvSpPr>
          <p:cNvPr id="5" name="Subtitle 4"/>
          <p:cNvSpPr>
            <a:spLocks noGrp="1"/>
          </p:cNvSpPr>
          <p:nvPr>
            <p:ph type="subTitle" idx="1"/>
          </p:nvPr>
        </p:nvSpPr>
        <p:spPr/>
        <p:txBody>
          <a:bodyPr>
            <a:normAutofit/>
          </a:bodyPr>
          <a:lstStyle/>
          <a:p>
            <a:r>
              <a:rPr lang="en-US" sz="4000" dirty="0" smtClean="0">
                <a:solidFill>
                  <a:schemeClr val="accent2"/>
                </a:solidFill>
                <a:latin typeface="Arial Black" panose="020B0A04020102020204" pitchFamily="34" charset="0"/>
              </a:rPr>
              <a:t>Role Playing in Civics &amp; Social Studies</a:t>
            </a:r>
            <a:endParaRPr lang="en-US" sz="4000" dirty="0">
              <a:solidFill>
                <a:schemeClr val="accent2"/>
              </a:solidFill>
              <a:latin typeface="Arial Black" panose="020B0A04020102020204" pitchFamily="34" charset="0"/>
            </a:endParaRPr>
          </a:p>
        </p:txBody>
      </p:sp>
    </p:spTree>
    <p:extLst>
      <p:ext uri="{BB962C8B-B14F-4D97-AF65-F5344CB8AC3E}">
        <p14:creationId xmlns:p14="http://schemas.microsoft.com/office/powerpoint/2010/main" val="66133588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2">
            <a:lumMod val="50000"/>
          </a:schemeClr>
        </a:solidFill>
        <a:effectLst/>
      </p:bgPr>
    </p:bg>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latin typeface="Arial Black" panose="020B0A04020102020204" pitchFamily="34" charset="0"/>
              </a:rPr>
              <a:t>Resources</a:t>
            </a:r>
            <a:endParaRPr lang="en-US" dirty="0">
              <a:latin typeface="Arial Black" panose="020B0A04020102020204" pitchFamily="34" charset="0"/>
            </a:endParaRPr>
          </a:p>
        </p:txBody>
      </p:sp>
      <p:sp>
        <p:nvSpPr>
          <p:cNvPr id="6" name="Content Placeholder 5"/>
          <p:cNvSpPr>
            <a:spLocks noGrp="1"/>
          </p:cNvSpPr>
          <p:nvPr>
            <p:ph idx="1"/>
          </p:nvPr>
        </p:nvSpPr>
        <p:spPr/>
        <p:txBody>
          <a:bodyPr>
            <a:normAutofit fontScale="55000" lnSpcReduction="20000"/>
          </a:bodyPr>
          <a:lstStyle/>
          <a:p>
            <a:endParaRPr lang="en-US" dirty="0" smtClean="0"/>
          </a:p>
          <a:p>
            <a:r>
              <a:rPr lang="en-US" dirty="0" smtClean="0"/>
              <a:t>Walter Parker &amp; Jane Lo (2016). Reinventing </a:t>
            </a:r>
            <a:r>
              <a:rPr lang="en-US" dirty="0"/>
              <a:t>the High School Government Course: Rigor, Simulations, and Learning from Text. </a:t>
            </a:r>
            <a:r>
              <a:rPr lang="en-US" i="1" dirty="0"/>
              <a:t>Democracy and Education</a:t>
            </a:r>
            <a:r>
              <a:rPr lang="en-US" dirty="0"/>
              <a:t>, 24 (1), Article 6. </a:t>
            </a:r>
            <a:br>
              <a:rPr lang="en-US" dirty="0"/>
            </a:br>
            <a:r>
              <a:rPr lang="en-US" dirty="0" smtClean="0">
                <a:hlinkClick r:id="rId3"/>
              </a:rPr>
              <a:t>http</a:t>
            </a:r>
            <a:r>
              <a:rPr lang="en-US" dirty="0">
                <a:hlinkClick r:id="rId3"/>
              </a:rPr>
              <a:t>://</a:t>
            </a:r>
            <a:r>
              <a:rPr lang="en-US" dirty="0" smtClean="0">
                <a:hlinkClick r:id="rId3"/>
              </a:rPr>
              <a:t>democracyeducationjournal.org/home/vol24/iss1/6</a:t>
            </a:r>
            <a:r>
              <a:rPr lang="en-US" dirty="0" smtClean="0"/>
              <a:t>   </a:t>
            </a:r>
          </a:p>
          <a:p>
            <a:r>
              <a:rPr lang="en-US" dirty="0" smtClean="0"/>
              <a:t>OSPI, Six Proven Practices for Effective </a:t>
            </a:r>
            <a:r>
              <a:rPr lang="en-US" dirty="0"/>
              <a:t>Civic Learning. </a:t>
            </a:r>
            <a:r>
              <a:rPr lang="en-US" dirty="0">
                <a:hlinkClick r:id="rId4"/>
              </a:rPr>
              <a:t>http://</a:t>
            </a:r>
            <a:r>
              <a:rPr lang="en-US" dirty="0" smtClean="0">
                <a:hlinkClick r:id="rId4"/>
              </a:rPr>
              <a:t>www.k12.wa.us/SocialStudies/civiceducation.aspx</a:t>
            </a:r>
            <a:r>
              <a:rPr lang="en-US" dirty="0" smtClean="0"/>
              <a:t> </a:t>
            </a:r>
          </a:p>
          <a:p>
            <a:endParaRPr lang="en-US" dirty="0" smtClean="0"/>
          </a:p>
          <a:p>
            <a:r>
              <a:rPr lang="en-US" dirty="0" smtClean="0"/>
              <a:t>League of Women Voters - The State We’re In textbook &amp; guide: </a:t>
            </a:r>
            <a:r>
              <a:rPr lang="en-US" dirty="0" smtClean="0">
                <a:hlinkClick r:id="rId5"/>
              </a:rPr>
              <a:t>http</a:t>
            </a:r>
            <a:r>
              <a:rPr lang="en-US" dirty="0">
                <a:hlinkClick r:id="rId5"/>
              </a:rPr>
              <a:t>://</a:t>
            </a:r>
            <a:r>
              <a:rPr lang="en-US" dirty="0" smtClean="0">
                <a:hlinkClick r:id="rId5"/>
              </a:rPr>
              <a:t>www.lwvwa.org/studies.html</a:t>
            </a:r>
            <a:r>
              <a:rPr lang="en-US" dirty="0" smtClean="0"/>
              <a:t> </a:t>
            </a:r>
          </a:p>
          <a:p>
            <a:r>
              <a:rPr lang="en-US" dirty="0" smtClean="0"/>
              <a:t>YMCA Youth </a:t>
            </a:r>
            <a:r>
              <a:rPr lang="en-US" dirty="0"/>
              <a:t>&amp; Government </a:t>
            </a:r>
            <a:r>
              <a:rPr lang="en-US" dirty="0" smtClean="0"/>
              <a:t>– online lesson plans:  </a:t>
            </a:r>
            <a:r>
              <a:rPr lang="en-US" dirty="0" smtClean="0">
                <a:hlinkClick r:id="rId6"/>
              </a:rPr>
              <a:t>http</a:t>
            </a:r>
            <a:r>
              <a:rPr lang="en-US" dirty="0">
                <a:hlinkClick r:id="rId6"/>
              </a:rPr>
              <a:t>://</a:t>
            </a:r>
            <a:r>
              <a:rPr lang="en-US" dirty="0" smtClean="0">
                <a:hlinkClick r:id="rId6"/>
              </a:rPr>
              <a:t>www.seattleymca.org/Locations/YouthAndGovernment/Pages/YouthLegislature.aspx</a:t>
            </a:r>
            <a:r>
              <a:rPr lang="en-US" dirty="0" smtClean="0"/>
              <a:t> </a:t>
            </a:r>
          </a:p>
          <a:p>
            <a:r>
              <a:rPr lang="en-US" dirty="0" smtClean="0"/>
              <a:t>Street Law – interactive textbooks and mock </a:t>
            </a:r>
            <a:r>
              <a:rPr lang="en-US" dirty="0"/>
              <a:t>trial guides: </a:t>
            </a:r>
            <a:r>
              <a:rPr lang="en-US" dirty="0">
                <a:hlinkClick r:id="rId7"/>
              </a:rPr>
              <a:t>http://</a:t>
            </a:r>
            <a:r>
              <a:rPr lang="en-US" dirty="0" smtClean="0">
                <a:hlinkClick r:id="rId7"/>
              </a:rPr>
              <a:t>www.streetlaw.org/en/programs/teaching_materials</a:t>
            </a:r>
            <a:r>
              <a:rPr lang="en-US" dirty="0" smtClean="0"/>
              <a:t> </a:t>
            </a:r>
          </a:p>
          <a:p>
            <a:r>
              <a:rPr lang="en-US" dirty="0" smtClean="0"/>
              <a:t>Washington State Legislature Civic Education – online lesson plans and Legislative </a:t>
            </a:r>
            <a:r>
              <a:rPr lang="en-US" dirty="0"/>
              <a:t>Scholar workshop</a:t>
            </a:r>
            <a:r>
              <a:rPr lang="en-US" dirty="0" smtClean="0"/>
              <a:t>: </a:t>
            </a:r>
            <a:r>
              <a:rPr lang="en-US" dirty="0" smtClean="0">
                <a:hlinkClick r:id="rId8"/>
              </a:rPr>
              <a:t>http</a:t>
            </a:r>
            <a:r>
              <a:rPr lang="en-US" dirty="0">
                <a:hlinkClick r:id="rId8"/>
              </a:rPr>
              <a:t>://</a:t>
            </a:r>
            <a:r>
              <a:rPr lang="en-US" dirty="0" smtClean="0">
                <a:hlinkClick r:id="rId8"/>
              </a:rPr>
              <a:t>leg.wa.gov/CivicEd/Pages/default.aspx</a:t>
            </a:r>
            <a:r>
              <a:rPr lang="en-US" dirty="0" smtClean="0"/>
              <a:t> </a:t>
            </a:r>
          </a:p>
          <a:p>
            <a:endParaRPr lang="en-US" dirty="0"/>
          </a:p>
        </p:txBody>
      </p:sp>
    </p:spTree>
    <p:extLst>
      <p:ext uri="{BB962C8B-B14F-4D97-AF65-F5344CB8AC3E}">
        <p14:creationId xmlns:p14="http://schemas.microsoft.com/office/powerpoint/2010/main" val="334570052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2">
            <a:lumMod val="50000"/>
          </a:schemeClr>
        </a:solidFill>
        <a:effectLst/>
      </p:bgPr>
    </p:bg>
    <p:spTree>
      <p:nvGrpSpPr>
        <p:cNvPr id="1" name=""/>
        <p:cNvGrpSpPr/>
        <p:nvPr/>
      </p:nvGrpSpPr>
      <p:grpSpPr>
        <a:xfrm>
          <a:off x="0" y="0"/>
          <a:ext cx="0" cy="0"/>
          <a:chOff x="0" y="0"/>
          <a:chExt cx="0" cy="0"/>
        </a:xfrm>
      </p:grpSpPr>
      <p:sp>
        <p:nvSpPr>
          <p:cNvPr id="4" name="TextBox 3"/>
          <p:cNvSpPr txBox="1"/>
          <p:nvPr/>
        </p:nvSpPr>
        <p:spPr>
          <a:xfrm>
            <a:off x="0" y="2981324"/>
            <a:ext cx="9144000" cy="461665"/>
          </a:xfrm>
          <a:prstGeom prst="rect">
            <a:avLst/>
          </a:prstGeom>
          <a:noFill/>
        </p:spPr>
        <p:txBody>
          <a:bodyPr wrap="square" rtlCol="0">
            <a:spAutoFit/>
          </a:bodyPr>
          <a:lstStyle/>
          <a:p>
            <a:pPr algn="ctr"/>
            <a:r>
              <a:rPr lang="en-US" sz="2400" b="1" spc="600" dirty="0" smtClean="0">
                <a:solidFill>
                  <a:schemeClr val="tx2">
                    <a:lumMod val="60000"/>
                    <a:lumOff val="40000"/>
                  </a:schemeClr>
                </a:solidFill>
              </a:rPr>
              <a:t>www.leg.wa.gov/civiced</a:t>
            </a:r>
          </a:p>
        </p:txBody>
      </p:sp>
      <p:sp>
        <p:nvSpPr>
          <p:cNvPr id="5" name="TextBox 4"/>
          <p:cNvSpPr txBox="1"/>
          <p:nvPr/>
        </p:nvSpPr>
        <p:spPr>
          <a:xfrm>
            <a:off x="152400" y="3810000"/>
            <a:ext cx="8839200" cy="1200329"/>
          </a:xfrm>
          <a:prstGeom prst="rect">
            <a:avLst/>
          </a:prstGeom>
          <a:noFill/>
        </p:spPr>
        <p:txBody>
          <a:bodyPr wrap="square" numCol="2" rtlCol="0">
            <a:spAutoFit/>
          </a:bodyPr>
          <a:lstStyle/>
          <a:p>
            <a:pPr algn="ctr"/>
            <a:r>
              <a:rPr lang="en-US" b="1" dirty="0" smtClean="0">
                <a:solidFill>
                  <a:schemeClr val="tx2">
                    <a:lumMod val="60000"/>
                    <a:lumOff val="40000"/>
                  </a:schemeClr>
                </a:solidFill>
              </a:rPr>
              <a:t>Paula Rehwaldt</a:t>
            </a:r>
          </a:p>
          <a:p>
            <a:pPr algn="ctr"/>
            <a:r>
              <a:rPr lang="en-US" b="1" dirty="0" smtClean="0">
                <a:solidFill>
                  <a:schemeClr val="tx2">
                    <a:lumMod val="60000"/>
                    <a:lumOff val="40000"/>
                  </a:schemeClr>
                </a:solidFill>
              </a:rPr>
              <a:t>House of Representatives</a:t>
            </a:r>
          </a:p>
          <a:p>
            <a:pPr algn="ctr"/>
            <a:r>
              <a:rPr lang="en-US" b="1" dirty="0" smtClean="0">
                <a:solidFill>
                  <a:schemeClr val="tx2">
                    <a:lumMod val="60000"/>
                    <a:lumOff val="40000"/>
                  </a:schemeClr>
                </a:solidFill>
              </a:rPr>
              <a:t>paula.rehwaldt@leg.wa.gov</a:t>
            </a:r>
          </a:p>
          <a:p>
            <a:pPr algn="ctr"/>
            <a:r>
              <a:rPr lang="en-US" b="1" dirty="0" smtClean="0">
                <a:solidFill>
                  <a:schemeClr val="tx2">
                    <a:lumMod val="60000"/>
                    <a:lumOff val="40000"/>
                  </a:schemeClr>
                </a:solidFill>
              </a:rPr>
              <a:t>360-786-7993</a:t>
            </a:r>
          </a:p>
          <a:p>
            <a:pPr algn="ctr"/>
            <a:r>
              <a:rPr lang="en-US" b="1" dirty="0" smtClean="0">
                <a:solidFill>
                  <a:schemeClr val="tx2">
                    <a:lumMod val="60000"/>
                    <a:lumOff val="40000"/>
                  </a:schemeClr>
                </a:solidFill>
              </a:rPr>
              <a:t>Emily McCartan</a:t>
            </a:r>
          </a:p>
          <a:p>
            <a:pPr algn="ctr"/>
            <a:r>
              <a:rPr lang="en-US" b="1" dirty="0" smtClean="0">
                <a:solidFill>
                  <a:schemeClr val="tx2">
                    <a:lumMod val="60000"/>
                    <a:lumOff val="40000"/>
                  </a:schemeClr>
                </a:solidFill>
              </a:rPr>
              <a:t>Senate</a:t>
            </a:r>
          </a:p>
          <a:p>
            <a:pPr algn="ctr"/>
            <a:r>
              <a:rPr lang="en-US" b="1" dirty="0">
                <a:solidFill>
                  <a:schemeClr val="tx2">
                    <a:lumMod val="60000"/>
                    <a:lumOff val="40000"/>
                  </a:schemeClr>
                </a:solidFill>
              </a:rPr>
              <a:t>e</a:t>
            </a:r>
            <a:r>
              <a:rPr lang="en-US" b="1" dirty="0" smtClean="0">
                <a:solidFill>
                  <a:schemeClr val="tx2">
                    <a:lumMod val="60000"/>
                    <a:lumOff val="40000"/>
                  </a:schemeClr>
                </a:solidFill>
              </a:rPr>
              <a:t>mily.mccartan@leg.wa.gov</a:t>
            </a:r>
          </a:p>
          <a:p>
            <a:pPr algn="ctr"/>
            <a:r>
              <a:rPr lang="en-US" b="1" dirty="0" smtClean="0">
                <a:solidFill>
                  <a:schemeClr val="tx2">
                    <a:lumMod val="60000"/>
                    <a:lumOff val="40000"/>
                  </a:schemeClr>
                </a:solidFill>
              </a:rPr>
              <a:t>360-786-7016</a:t>
            </a:r>
            <a:endParaRPr lang="en-US" b="1" dirty="0">
              <a:solidFill>
                <a:schemeClr val="tx2">
                  <a:lumMod val="60000"/>
                  <a:lumOff val="40000"/>
                </a:schemeClr>
              </a:solidFill>
            </a:endParaRPr>
          </a:p>
        </p:txBody>
      </p:sp>
    </p:spTree>
    <p:extLst>
      <p:ext uri="{BB962C8B-B14F-4D97-AF65-F5344CB8AC3E}">
        <p14:creationId xmlns:p14="http://schemas.microsoft.com/office/powerpoint/2010/main" val="247546814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solidFill>
                  <a:schemeClr val="tx2">
                    <a:lumMod val="50000"/>
                  </a:schemeClr>
                </a:solidFill>
              </a:rPr>
              <a:t>Activity Time!</a:t>
            </a:r>
            <a:endParaRPr lang="en-US" dirty="0">
              <a:solidFill>
                <a:schemeClr val="tx2">
                  <a:lumMod val="50000"/>
                </a:schemeClr>
              </a:solidFill>
            </a:endParaRPr>
          </a:p>
        </p:txBody>
      </p:sp>
      <p:sp>
        <p:nvSpPr>
          <p:cNvPr id="4" name="Subtitle 3"/>
          <p:cNvSpPr>
            <a:spLocks noGrp="1"/>
          </p:cNvSpPr>
          <p:nvPr>
            <p:ph type="subTitle" idx="1"/>
          </p:nvPr>
        </p:nvSpPr>
        <p:spPr/>
        <p:txBody>
          <a:bodyPr/>
          <a:lstStyle/>
          <a:p>
            <a:endParaRPr lang="en-US"/>
          </a:p>
        </p:txBody>
      </p:sp>
    </p:spTree>
    <p:extLst>
      <p:ext uri="{BB962C8B-B14F-4D97-AF65-F5344CB8AC3E}">
        <p14:creationId xmlns:p14="http://schemas.microsoft.com/office/powerpoint/2010/main" val="18621775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pPr marL="0" indent="0" algn="ctr">
              <a:buNone/>
            </a:pPr>
            <a:endParaRPr lang="en-US" dirty="0" smtClean="0">
              <a:solidFill>
                <a:schemeClr val="tx2">
                  <a:lumMod val="50000"/>
                </a:schemeClr>
              </a:solidFill>
            </a:endParaRPr>
          </a:p>
          <a:p>
            <a:pPr marL="0" indent="0">
              <a:buNone/>
            </a:pPr>
            <a:r>
              <a:rPr lang="en-US" sz="4000" dirty="0" smtClean="0">
                <a:solidFill>
                  <a:schemeClr val="tx2">
                    <a:lumMod val="50000"/>
                  </a:schemeClr>
                </a:solidFill>
              </a:rPr>
              <a:t>In an executive session, legislative committee members discuss amendments and vote on bills after they’ve received a public hearing.</a:t>
            </a:r>
          </a:p>
          <a:p>
            <a:pPr marL="0" indent="0" algn="ctr">
              <a:buNone/>
            </a:pPr>
            <a:endParaRPr lang="en-US" sz="4000" dirty="0" smtClean="0">
              <a:solidFill>
                <a:schemeClr val="tx2">
                  <a:lumMod val="50000"/>
                </a:schemeClr>
              </a:solidFill>
            </a:endParaRPr>
          </a:p>
          <a:p>
            <a:pPr marL="0" indent="0">
              <a:buNone/>
            </a:pPr>
            <a:r>
              <a:rPr lang="en-US" sz="4000" dirty="0" smtClean="0">
                <a:solidFill>
                  <a:schemeClr val="tx2">
                    <a:lumMod val="50000"/>
                  </a:schemeClr>
                </a:solidFill>
              </a:rPr>
              <a:t>Prior to holding an executive session, the committee may meet so members can tell the chair how they plan to vote.</a:t>
            </a:r>
            <a:endParaRPr lang="en-US" sz="4000" dirty="0" smtClean="0">
              <a:solidFill>
                <a:schemeClr val="tx2">
                  <a:lumMod val="50000"/>
                </a:schemeClr>
              </a:solidFill>
            </a:endParaRPr>
          </a:p>
          <a:p>
            <a:pPr marL="0" indent="0">
              <a:buNone/>
            </a:pPr>
            <a:endParaRPr lang="en-US" dirty="0">
              <a:solidFill>
                <a:schemeClr val="tx2">
                  <a:lumMod val="50000"/>
                </a:schemeClr>
              </a:solidFill>
            </a:endParaRPr>
          </a:p>
        </p:txBody>
      </p:sp>
      <p:sp>
        <p:nvSpPr>
          <p:cNvPr id="4" name="Title 3"/>
          <p:cNvSpPr>
            <a:spLocks noGrp="1"/>
          </p:cNvSpPr>
          <p:nvPr>
            <p:ph type="title"/>
          </p:nvPr>
        </p:nvSpPr>
        <p:spPr/>
        <p:txBody>
          <a:bodyPr/>
          <a:lstStyle/>
          <a:p>
            <a:r>
              <a:rPr lang="en-US" dirty="0" smtClean="0">
                <a:solidFill>
                  <a:schemeClr val="tx2">
                    <a:lumMod val="50000"/>
                  </a:schemeClr>
                </a:solidFill>
              </a:rPr>
              <a:t>Executive Session</a:t>
            </a:r>
            <a:endParaRPr lang="en-US" dirty="0">
              <a:solidFill>
                <a:schemeClr val="tx2">
                  <a:lumMod val="50000"/>
                </a:schemeClr>
              </a:solidFill>
            </a:endParaRPr>
          </a:p>
        </p:txBody>
      </p:sp>
    </p:spTree>
    <p:extLst>
      <p:ext uri="{BB962C8B-B14F-4D97-AF65-F5344CB8AC3E}">
        <p14:creationId xmlns:p14="http://schemas.microsoft.com/office/powerpoint/2010/main" val="63084343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2">
                    <a:lumMod val="50000"/>
                  </a:schemeClr>
                </a:solidFill>
              </a:rPr>
              <a:t>Executive Session</a:t>
            </a:r>
            <a:endParaRPr lang="en-US" dirty="0">
              <a:solidFill>
                <a:schemeClr val="tx2">
                  <a:lumMod val="50000"/>
                </a:schemeClr>
              </a:solidFill>
            </a:endParaRPr>
          </a:p>
        </p:txBody>
      </p:sp>
      <p:sp>
        <p:nvSpPr>
          <p:cNvPr id="3" name="Content Placeholder 2"/>
          <p:cNvSpPr>
            <a:spLocks noGrp="1"/>
          </p:cNvSpPr>
          <p:nvPr>
            <p:ph idx="1"/>
          </p:nvPr>
        </p:nvSpPr>
        <p:spPr>
          <a:xfrm>
            <a:off x="457200" y="1219200"/>
            <a:ext cx="8229600" cy="5334000"/>
          </a:xfrm>
        </p:spPr>
        <p:txBody>
          <a:bodyPr>
            <a:noAutofit/>
          </a:bodyPr>
          <a:lstStyle/>
          <a:p>
            <a:pPr marL="0" indent="0">
              <a:buNone/>
            </a:pPr>
            <a:r>
              <a:rPr lang="en-US" sz="2400" b="1" dirty="0" smtClean="0">
                <a:solidFill>
                  <a:schemeClr val="tx2">
                    <a:lumMod val="50000"/>
                  </a:schemeClr>
                </a:solidFill>
              </a:rPr>
              <a:t>Task:  </a:t>
            </a:r>
            <a:r>
              <a:rPr lang="en-US" sz="2400" dirty="0" smtClean="0">
                <a:solidFill>
                  <a:schemeClr val="tx2">
                    <a:lumMod val="50000"/>
                  </a:schemeClr>
                </a:solidFill>
              </a:rPr>
              <a:t>In your roles as members of the Health Care Committee, try to come up with a compromise a majority of committee members can support on the bill. The committee can recommend the bill PASS, DO NOT PASS, or PASS AMENDED.</a:t>
            </a:r>
          </a:p>
          <a:p>
            <a:pPr marL="0" indent="0">
              <a:buNone/>
            </a:pPr>
            <a:endParaRPr lang="en-US" sz="2400" dirty="0" smtClean="0">
              <a:solidFill>
                <a:schemeClr val="tx2">
                  <a:lumMod val="50000"/>
                </a:schemeClr>
              </a:solidFill>
            </a:endParaRPr>
          </a:p>
          <a:p>
            <a:pPr marL="0" indent="0">
              <a:buNone/>
            </a:pPr>
            <a:r>
              <a:rPr lang="en-US" sz="2400" b="1" dirty="0" smtClean="0">
                <a:solidFill>
                  <a:schemeClr val="tx2">
                    <a:lumMod val="50000"/>
                  </a:schemeClr>
                </a:solidFill>
              </a:rPr>
              <a:t>Resources: </a:t>
            </a:r>
          </a:p>
          <a:p>
            <a:r>
              <a:rPr lang="en-US" sz="2000" dirty="0" smtClean="0">
                <a:solidFill>
                  <a:schemeClr val="tx2">
                    <a:lumMod val="50000"/>
                  </a:schemeClr>
                </a:solidFill>
              </a:rPr>
              <a:t>House Bill 8002 – Restricting the Sale of Energy Drinks</a:t>
            </a:r>
          </a:p>
          <a:p>
            <a:r>
              <a:rPr lang="en-US" sz="2000" dirty="0" smtClean="0">
                <a:solidFill>
                  <a:schemeClr val="tx2">
                    <a:lumMod val="50000"/>
                  </a:schemeClr>
                </a:solidFill>
              </a:rPr>
              <a:t>Bill Report</a:t>
            </a:r>
          </a:p>
          <a:p>
            <a:r>
              <a:rPr lang="en-US" sz="2000" dirty="0" smtClean="0">
                <a:solidFill>
                  <a:schemeClr val="tx2">
                    <a:lumMod val="50000"/>
                  </a:schemeClr>
                </a:solidFill>
              </a:rPr>
              <a:t>News article- Mayo Clinic study</a:t>
            </a:r>
          </a:p>
          <a:p>
            <a:r>
              <a:rPr lang="en-US" sz="2000" dirty="0" smtClean="0">
                <a:solidFill>
                  <a:schemeClr val="tx2">
                    <a:lumMod val="50000"/>
                  </a:schemeClr>
                </a:solidFill>
              </a:rPr>
              <a:t>Fact Sheet – Washington Beverage </a:t>
            </a:r>
            <a:r>
              <a:rPr lang="en-US" sz="2000" dirty="0" err="1" smtClean="0">
                <a:solidFill>
                  <a:schemeClr val="tx2">
                    <a:lumMod val="50000"/>
                  </a:schemeClr>
                </a:solidFill>
              </a:rPr>
              <a:t>Assocation</a:t>
            </a:r>
            <a:endParaRPr lang="en-US" sz="2000" dirty="0" smtClean="0">
              <a:solidFill>
                <a:schemeClr val="tx2">
                  <a:lumMod val="50000"/>
                </a:schemeClr>
              </a:solidFill>
            </a:endParaRPr>
          </a:p>
          <a:p>
            <a:r>
              <a:rPr lang="en-US" sz="2000" dirty="0" smtClean="0">
                <a:solidFill>
                  <a:schemeClr val="tx2">
                    <a:lumMod val="50000"/>
                  </a:schemeClr>
                </a:solidFill>
              </a:rPr>
              <a:t>Constituent email – Concerned parent</a:t>
            </a:r>
          </a:p>
          <a:p>
            <a:r>
              <a:rPr lang="en-US" sz="2000" dirty="0" smtClean="0">
                <a:solidFill>
                  <a:schemeClr val="tx2">
                    <a:lumMod val="50000"/>
                  </a:schemeClr>
                </a:solidFill>
              </a:rPr>
              <a:t>Constituent email – Concerned teen</a:t>
            </a:r>
          </a:p>
          <a:p>
            <a:r>
              <a:rPr lang="en-US" sz="2000" dirty="0" smtClean="0">
                <a:solidFill>
                  <a:schemeClr val="tx2">
                    <a:lumMod val="50000"/>
                  </a:schemeClr>
                </a:solidFill>
              </a:rPr>
              <a:t>Fact Sheet – Red Bull safety FAQ</a:t>
            </a:r>
            <a:endParaRPr lang="en-US" sz="2000" dirty="0">
              <a:solidFill>
                <a:schemeClr val="tx2">
                  <a:lumMod val="50000"/>
                </a:schemeClr>
              </a:solidFill>
            </a:endParaRPr>
          </a:p>
          <a:p>
            <a:pPr marL="0" indent="0">
              <a:buNone/>
            </a:pPr>
            <a:endParaRPr lang="en-US" sz="2400" dirty="0">
              <a:solidFill>
                <a:schemeClr val="tx2">
                  <a:lumMod val="50000"/>
                </a:schemeClr>
              </a:solidFill>
            </a:endParaRPr>
          </a:p>
        </p:txBody>
      </p:sp>
    </p:spTree>
    <p:extLst>
      <p:ext uri="{BB962C8B-B14F-4D97-AF65-F5344CB8AC3E}">
        <p14:creationId xmlns:p14="http://schemas.microsoft.com/office/powerpoint/2010/main" val="300758399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solidFill>
                  <a:schemeClr val="tx2">
                    <a:lumMod val="50000"/>
                  </a:schemeClr>
                </a:solidFill>
              </a:rPr>
              <a:t>House Bill 8002: </a:t>
            </a:r>
            <a:r>
              <a:rPr lang="en-US" dirty="0" smtClean="0">
                <a:solidFill>
                  <a:schemeClr val="tx2">
                    <a:lumMod val="50000"/>
                  </a:schemeClr>
                </a:solidFill>
              </a:rPr>
              <a:t>AN ACT Relating to restricting </a:t>
            </a:r>
            <a:r>
              <a:rPr lang="en-US" dirty="0">
                <a:solidFill>
                  <a:schemeClr val="tx2">
                    <a:lumMod val="50000"/>
                  </a:schemeClr>
                </a:solidFill>
              </a:rPr>
              <a:t>the Sale of Energy </a:t>
            </a:r>
            <a:r>
              <a:rPr lang="en-US" dirty="0" smtClean="0">
                <a:solidFill>
                  <a:schemeClr val="tx2">
                    <a:lumMod val="50000"/>
                  </a:schemeClr>
                </a:solidFill>
              </a:rPr>
              <a:t>Drinks.</a:t>
            </a:r>
            <a:endParaRPr lang="en-US" dirty="0">
              <a:solidFill>
                <a:schemeClr val="tx2">
                  <a:lumMod val="50000"/>
                </a:schemeClr>
              </a:solidFill>
            </a:endParaRPr>
          </a:p>
        </p:txBody>
      </p:sp>
      <p:sp>
        <p:nvSpPr>
          <p:cNvPr id="3" name="Content Placeholder 2"/>
          <p:cNvSpPr>
            <a:spLocks noGrp="1"/>
          </p:cNvSpPr>
          <p:nvPr>
            <p:ph idx="1"/>
          </p:nvPr>
        </p:nvSpPr>
        <p:spPr/>
        <p:txBody>
          <a:bodyPr>
            <a:noAutofit/>
          </a:bodyPr>
          <a:lstStyle/>
          <a:p>
            <a:pPr marL="0" indent="0">
              <a:buNone/>
            </a:pPr>
            <a:r>
              <a:rPr lang="en-US" sz="2200" dirty="0">
                <a:solidFill>
                  <a:schemeClr val="tx2">
                    <a:lumMod val="50000"/>
                  </a:schemeClr>
                </a:solidFill>
              </a:rPr>
              <a:t>BE IT ENACTED BY THE LEGISLATURE OF THE STATE OF WASHINGTON</a:t>
            </a:r>
            <a:r>
              <a:rPr lang="en-US" sz="2200" dirty="0" smtClean="0">
                <a:solidFill>
                  <a:schemeClr val="tx2">
                    <a:lumMod val="50000"/>
                  </a:schemeClr>
                </a:solidFill>
              </a:rPr>
              <a:t>:</a:t>
            </a:r>
            <a:endParaRPr lang="en-US" sz="2200" b="1" dirty="0" smtClean="0">
              <a:solidFill>
                <a:schemeClr val="tx2">
                  <a:lumMod val="50000"/>
                </a:schemeClr>
              </a:solidFill>
            </a:endParaRPr>
          </a:p>
          <a:p>
            <a:pPr marL="0" indent="0">
              <a:lnSpc>
                <a:spcPct val="120000"/>
              </a:lnSpc>
              <a:buNone/>
            </a:pPr>
            <a:r>
              <a:rPr lang="en-US" sz="2400" b="1" dirty="0">
                <a:solidFill>
                  <a:schemeClr val="tx2">
                    <a:lumMod val="50000"/>
                  </a:schemeClr>
                </a:solidFill>
              </a:rPr>
              <a:t> </a:t>
            </a:r>
            <a:r>
              <a:rPr lang="en-US" sz="2200" b="1" dirty="0">
                <a:solidFill>
                  <a:schemeClr val="tx2">
                    <a:lumMod val="50000"/>
                  </a:schemeClr>
                </a:solidFill>
              </a:rPr>
              <a:t>Sec. 1.  </a:t>
            </a:r>
            <a:r>
              <a:rPr lang="en-US" sz="2200" dirty="0">
                <a:solidFill>
                  <a:schemeClr val="tx2">
                    <a:lumMod val="50000"/>
                  </a:schemeClr>
                </a:solidFill>
              </a:rPr>
              <a:t>A new section is added to chapter 70.54 RCW to read as follows:</a:t>
            </a:r>
          </a:p>
          <a:p>
            <a:pPr marL="0" indent="0">
              <a:lnSpc>
                <a:spcPct val="120000"/>
              </a:lnSpc>
              <a:buNone/>
            </a:pPr>
            <a:r>
              <a:rPr lang="en-US" sz="2200" dirty="0">
                <a:solidFill>
                  <a:schemeClr val="tx2">
                    <a:lumMod val="50000"/>
                  </a:schemeClr>
                </a:solidFill>
              </a:rPr>
              <a:t>	(1) A person may not sell, furnish, give away, or offer to sell, furnish, or give away an energy drink to a person who is less than eighteen years old</a:t>
            </a:r>
            <a:r>
              <a:rPr lang="en-US" sz="2200" dirty="0" smtClean="0">
                <a:solidFill>
                  <a:schemeClr val="tx2">
                    <a:lumMod val="50000"/>
                  </a:schemeClr>
                </a:solidFill>
              </a:rPr>
              <a:t>.</a:t>
            </a:r>
          </a:p>
          <a:p>
            <a:pPr marL="0" indent="0">
              <a:lnSpc>
                <a:spcPct val="120000"/>
              </a:lnSpc>
              <a:buNone/>
            </a:pPr>
            <a:r>
              <a:rPr lang="en-US" sz="2200" dirty="0" smtClean="0">
                <a:solidFill>
                  <a:schemeClr val="tx2">
                    <a:lumMod val="50000"/>
                  </a:schemeClr>
                </a:solidFill>
              </a:rPr>
              <a:t>	(</a:t>
            </a:r>
            <a:r>
              <a:rPr lang="en-US" sz="2200" dirty="0">
                <a:solidFill>
                  <a:schemeClr val="tx2">
                    <a:lumMod val="50000"/>
                  </a:schemeClr>
                </a:solidFill>
              </a:rPr>
              <a:t>2) A person who violates this section commits a civil </a:t>
            </a:r>
            <a:r>
              <a:rPr lang="en-US" sz="2200" dirty="0" smtClean="0">
                <a:solidFill>
                  <a:schemeClr val="tx2">
                    <a:lumMod val="50000"/>
                  </a:schemeClr>
                </a:solidFill>
              </a:rPr>
              <a:t>infraction and may be fined up to fifty dollars. </a:t>
            </a:r>
            <a:endParaRPr lang="en-US" sz="2200" dirty="0">
              <a:solidFill>
                <a:schemeClr val="tx2">
                  <a:lumMod val="50000"/>
                </a:schemeClr>
              </a:solidFill>
            </a:endParaRPr>
          </a:p>
          <a:p>
            <a:pPr marL="0" indent="0">
              <a:lnSpc>
                <a:spcPct val="120000"/>
              </a:lnSpc>
              <a:buNone/>
            </a:pPr>
            <a:r>
              <a:rPr lang="en-US" sz="2200" dirty="0">
                <a:solidFill>
                  <a:schemeClr val="tx2">
                    <a:lumMod val="50000"/>
                  </a:schemeClr>
                </a:solidFill>
              </a:rPr>
              <a:t>	</a:t>
            </a:r>
            <a:r>
              <a:rPr lang="en-US" sz="2200" dirty="0" smtClean="0">
                <a:solidFill>
                  <a:schemeClr val="tx2">
                    <a:lumMod val="50000"/>
                  </a:schemeClr>
                </a:solidFill>
              </a:rPr>
              <a:t>(3) </a:t>
            </a:r>
            <a:r>
              <a:rPr lang="en-US" sz="2200" dirty="0">
                <a:solidFill>
                  <a:schemeClr val="tx2">
                    <a:lumMod val="50000"/>
                  </a:schemeClr>
                </a:solidFill>
              </a:rPr>
              <a:t>For the purposes of this section, "energy drink" means a soft drink that contains eighty milligrams or more of caffeine per nine fluid ounces and contains </a:t>
            </a:r>
            <a:r>
              <a:rPr lang="en-US" sz="2200" dirty="0" err="1">
                <a:solidFill>
                  <a:schemeClr val="tx2">
                    <a:lumMod val="50000"/>
                  </a:schemeClr>
                </a:solidFill>
              </a:rPr>
              <a:t>methylxanthines</a:t>
            </a:r>
            <a:r>
              <a:rPr lang="en-US" sz="2200" dirty="0">
                <a:solidFill>
                  <a:schemeClr val="tx2">
                    <a:lumMod val="50000"/>
                  </a:schemeClr>
                </a:solidFill>
              </a:rPr>
              <a:t>, B vitamins, or herbal ingredients.</a:t>
            </a:r>
          </a:p>
          <a:p>
            <a:pPr marL="0" indent="0">
              <a:buNone/>
            </a:pPr>
            <a:endParaRPr lang="en-US" sz="2000" dirty="0">
              <a:solidFill>
                <a:schemeClr val="tx2">
                  <a:lumMod val="50000"/>
                </a:schemeClr>
              </a:solidFill>
            </a:endParaRPr>
          </a:p>
          <a:p>
            <a:endParaRPr lang="en-US" sz="1600" dirty="0">
              <a:solidFill>
                <a:schemeClr val="tx2">
                  <a:lumMod val="50000"/>
                </a:schemeClr>
              </a:solidFill>
            </a:endParaRPr>
          </a:p>
        </p:txBody>
      </p:sp>
    </p:spTree>
    <p:extLst>
      <p:ext uri="{BB962C8B-B14F-4D97-AF65-F5344CB8AC3E}">
        <p14:creationId xmlns:p14="http://schemas.microsoft.com/office/powerpoint/2010/main" val="23763550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2">
            <a:lumMod val="50000"/>
          </a:schemeClr>
        </a:solidFill>
        <a:effectLst/>
      </p:bgPr>
    </p:bg>
    <p:spTree>
      <p:nvGrpSpPr>
        <p:cNvPr id="1" name=""/>
        <p:cNvGrpSpPr/>
        <p:nvPr/>
      </p:nvGrpSpPr>
      <p:grpSpPr>
        <a:xfrm>
          <a:off x="0" y="0"/>
          <a:ext cx="0" cy="0"/>
          <a:chOff x="0" y="0"/>
          <a:chExt cx="0" cy="0"/>
        </a:xfrm>
      </p:grpSpPr>
      <p:sp>
        <p:nvSpPr>
          <p:cNvPr id="6" name="TextBox 5"/>
          <p:cNvSpPr txBox="1"/>
          <p:nvPr/>
        </p:nvSpPr>
        <p:spPr>
          <a:xfrm>
            <a:off x="0" y="990600"/>
            <a:ext cx="9144000" cy="3939540"/>
          </a:xfrm>
          <a:prstGeom prst="rect">
            <a:avLst/>
          </a:prstGeom>
          <a:noFill/>
        </p:spPr>
        <p:txBody>
          <a:bodyPr wrap="square" rtlCol="0">
            <a:spAutoFit/>
          </a:bodyPr>
          <a:lstStyle/>
          <a:p>
            <a:pPr algn="ctr"/>
            <a:r>
              <a:rPr lang="en-US" sz="7600" b="1" dirty="0" smtClean="0">
                <a:solidFill>
                  <a:schemeClr val="accent1"/>
                </a:solidFill>
                <a:latin typeface="Arial Black" panose="020B0A04020102020204" pitchFamily="34" charset="0"/>
              </a:rPr>
              <a:t> </a:t>
            </a:r>
          </a:p>
          <a:p>
            <a:pPr algn="ctr"/>
            <a:r>
              <a:rPr lang="en-US" sz="6000" b="1" dirty="0" smtClean="0">
                <a:solidFill>
                  <a:schemeClr val="accent1"/>
                </a:solidFill>
                <a:latin typeface="Arial Black" panose="020B0A04020102020204" pitchFamily="34" charset="0"/>
              </a:rPr>
              <a:t>Problem-Solving =</a:t>
            </a:r>
          </a:p>
          <a:p>
            <a:pPr algn="ctr"/>
            <a:r>
              <a:rPr lang="en-US" sz="5400" b="1" dirty="0" smtClean="0">
                <a:solidFill>
                  <a:schemeClr val="bg1"/>
                </a:solidFill>
                <a:latin typeface="Arial Black" panose="020B0A04020102020204" pitchFamily="34" charset="0"/>
              </a:rPr>
              <a:t>Constrained Creativity</a:t>
            </a:r>
            <a:endParaRPr lang="en-US" sz="5400" b="1" dirty="0">
              <a:solidFill>
                <a:schemeClr val="accent3">
                  <a:lumMod val="60000"/>
                  <a:lumOff val="40000"/>
                </a:schemeClr>
              </a:solidFill>
              <a:latin typeface="Arial Black" panose="020B0A04020102020204" pitchFamily="34" charset="0"/>
            </a:endParaRPr>
          </a:p>
          <a:p>
            <a:pPr algn="ctr"/>
            <a:endParaRPr lang="en-US" sz="6000" b="1" dirty="0" smtClean="0">
              <a:solidFill>
                <a:schemeClr val="accent2"/>
              </a:solidFill>
              <a:latin typeface="Arial Black" panose="020B0A04020102020204" pitchFamily="34" charset="0"/>
            </a:endParaRPr>
          </a:p>
        </p:txBody>
      </p:sp>
    </p:spTree>
    <p:extLst>
      <p:ext uri="{BB962C8B-B14F-4D97-AF65-F5344CB8AC3E}">
        <p14:creationId xmlns:p14="http://schemas.microsoft.com/office/powerpoint/2010/main" val="352110224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2">
            <a:lumMod val="5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latin typeface="Arial Black" panose="020B0A04020102020204" pitchFamily="34" charset="0"/>
              </a:rPr>
              <a:t>Constrained Creativity</a:t>
            </a:r>
            <a:endParaRPr lang="en-US" b="1" dirty="0">
              <a:latin typeface="Arial Black" panose="020B0A04020102020204" pitchFamily="34" charset="0"/>
            </a:endParaRPr>
          </a:p>
        </p:txBody>
      </p:sp>
      <p:cxnSp>
        <p:nvCxnSpPr>
          <p:cNvPr id="4" name="Straight Arrow Connector 3"/>
          <p:cNvCxnSpPr/>
          <p:nvPr/>
        </p:nvCxnSpPr>
        <p:spPr>
          <a:xfrm>
            <a:off x="1129953" y="2425767"/>
            <a:ext cx="6934200" cy="0"/>
          </a:xfrm>
          <a:prstGeom prst="straightConnector1">
            <a:avLst/>
          </a:prstGeom>
          <a:ln w="76200">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472858" y="2578169"/>
            <a:ext cx="1843414" cy="830997"/>
          </a:xfrm>
          <a:prstGeom prst="rect">
            <a:avLst/>
          </a:prstGeom>
          <a:noFill/>
        </p:spPr>
        <p:txBody>
          <a:bodyPr wrap="square" rtlCol="0">
            <a:spAutoFit/>
          </a:bodyPr>
          <a:lstStyle/>
          <a:p>
            <a:pPr algn="ctr"/>
            <a:r>
              <a:rPr lang="en-US" sz="2400" b="1" dirty="0" smtClean="0">
                <a:solidFill>
                  <a:schemeClr val="accent3">
                    <a:lumMod val="60000"/>
                    <a:lumOff val="40000"/>
                  </a:schemeClr>
                </a:solidFill>
              </a:rPr>
              <a:t>Open-ended project</a:t>
            </a:r>
            <a:endParaRPr lang="en-US" sz="2400" b="1" dirty="0">
              <a:solidFill>
                <a:schemeClr val="accent3">
                  <a:lumMod val="60000"/>
                  <a:lumOff val="40000"/>
                </a:schemeClr>
              </a:solidFill>
            </a:endParaRPr>
          </a:p>
        </p:txBody>
      </p:sp>
      <p:sp>
        <p:nvSpPr>
          <p:cNvPr id="12" name="TextBox 11"/>
          <p:cNvSpPr txBox="1"/>
          <p:nvPr/>
        </p:nvSpPr>
        <p:spPr>
          <a:xfrm>
            <a:off x="7264053" y="2578168"/>
            <a:ext cx="1295400" cy="830997"/>
          </a:xfrm>
          <a:prstGeom prst="rect">
            <a:avLst/>
          </a:prstGeom>
          <a:noFill/>
        </p:spPr>
        <p:txBody>
          <a:bodyPr wrap="square" rtlCol="0">
            <a:spAutoFit/>
          </a:bodyPr>
          <a:lstStyle/>
          <a:p>
            <a:pPr algn="ctr"/>
            <a:r>
              <a:rPr lang="en-US" sz="2400" b="1" dirty="0" smtClean="0">
                <a:solidFill>
                  <a:schemeClr val="accent2"/>
                </a:solidFill>
              </a:rPr>
              <a:t>Scripted skit</a:t>
            </a:r>
            <a:endParaRPr lang="en-US" sz="2400" b="1" dirty="0">
              <a:solidFill>
                <a:schemeClr val="accent2"/>
              </a:solidFill>
            </a:endParaRPr>
          </a:p>
        </p:txBody>
      </p:sp>
      <p:sp>
        <p:nvSpPr>
          <p:cNvPr id="15" name="TextBox 14"/>
          <p:cNvSpPr txBox="1"/>
          <p:nvPr/>
        </p:nvSpPr>
        <p:spPr>
          <a:xfrm>
            <a:off x="3477799" y="1772420"/>
            <a:ext cx="2188401" cy="584775"/>
          </a:xfrm>
          <a:prstGeom prst="rect">
            <a:avLst/>
          </a:prstGeom>
          <a:noFill/>
        </p:spPr>
        <p:txBody>
          <a:bodyPr wrap="square" rtlCol="0">
            <a:spAutoFit/>
          </a:bodyPr>
          <a:lstStyle/>
          <a:p>
            <a:pPr algn="ctr"/>
            <a:r>
              <a:rPr lang="en-US" sz="3200" b="1" dirty="0" smtClean="0"/>
              <a:t>Role Play</a:t>
            </a:r>
            <a:endParaRPr lang="en-US" sz="3200" b="1" dirty="0"/>
          </a:p>
        </p:txBody>
      </p:sp>
      <p:sp>
        <p:nvSpPr>
          <p:cNvPr id="16" name="TextBox 15"/>
          <p:cNvSpPr txBox="1"/>
          <p:nvPr/>
        </p:nvSpPr>
        <p:spPr>
          <a:xfrm>
            <a:off x="2743200" y="2993666"/>
            <a:ext cx="4876800" cy="3477875"/>
          </a:xfrm>
          <a:prstGeom prst="rect">
            <a:avLst/>
          </a:prstGeom>
          <a:noFill/>
        </p:spPr>
        <p:txBody>
          <a:bodyPr wrap="square" rtlCol="0">
            <a:spAutoFit/>
          </a:bodyPr>
          <a:lstStyle/>
          <a:p>
            <a:pPr marL="457200" indent="-457200">
              <a:buFont typeface="+mj-lt"/>
              <a:buAutoNum type="arabicPeriod"/>
            </a:pPr>
            <a:r>
              <a:rPr lang="en-US" sz="2800" dirty="0" smtClean="0"/>
              <a:t>Shared </a:t>
            </a:r>
            <a:r>
              <a:rPr lang="en-US" sz="2800" dirty="0"/>
              <a:t>Problem</a:t>
            </a:r>
          </a:p>
          <a:p>
            <a:pPr marL="457200" indent="-457200">
              <a:buFont typeface="+mj-lt"/>
              <a:buAutoNum type="arabicPeriod"/>
            </a:pPr>
            <a:r>
              <a:rPr lang="en-US" sz="2800" dirty="0" smtClean="0"/>
              <a:t>Defined Roles</a:t>
            </a:r>
          </a:p>
          <a:p>
            <a:pPr marL="914400" lvl="1" indent="-457200">
              <a:buFont typeface="Arial" panose="020B0604020202020204" pitchFamily="34" charset="0"/>
              <a:buChar char="•"/>
            </a:pPr>
            <a:r>
              <a:rPr lang="en-US" sz="2800" dirty="0" smtClean="0"/>
              <a:t>Distinct positions</a:t>
            </a:r>
          </a:p>
          <a:p>
            <a:pPr marL="914400" lvl="1" indent="-457200">
              <a:buFont typeface="Arial" panose="020B0604020202020204" pitchFamily="34" charset="0"/>
              <a:buChar char="•"/>
            </a:pPr>
            <a:r>
              <a:rPr lang="en-US" sz="2800" dirty="0" smtClean="0"/>
              <a:t>Priorities</a:t>
            </a:r>
          </a:p>
          <a:p>
            <a:pPr marL="457200" indent="-457200">
              <a:buFont typeface="+mj-lt"/>
              <a:buAutoNum type="arabicPeriod"/>
            </a:pPr>
            <a:r>
              <a:rPr lang="en-US" sz="2800" dirty="0" smtClean="0"/>
              <a:t>Negotiate and compromise</a:t>
            </a:r>
          </a:p>
          <a:p>
            <a:pPr marL="457200" indent="-457200">
              <a:buFont typeface="+mj-lt"/>
              <a:buAutoNum type="arabicPeriod"/>
            </a:pPr>
            <a:r>
              <a:rPr lang="en-US" sz="2800" dirty="0" smtClean="0"/>
              <a:t>Solution is open-ended, not determined</a:t>
            </a:r>
          </a:p>
          <a:p>
            <a:endParaRPr lang="en-US" sz="2400" dirty="0"/>
          </a:p>
        </p:txBody>
      </p:sp>
    </p:spTree>
    <p:extLst>
      <p:ext uri="{BB962C8B-B14F-4D97-AF65-F5344CB8AC3E}">
        <p14:creationId xmlns:p14="http://schemas.microsoft.com/office/powerpoint/2010/main" val="3080166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1" end="1"/>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6">
                                            <p:txEl>
                                              <p:pRg st="2" end="2"/>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p:bldP spid="15" grpId="0"/>
      <p:bldP spid="16"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2">
            <a:lumMod val="50000"/>
          </a:schemeClr>
        </a:solidFill>
        <a:effectLst/>
      </p:bgPr>
    </p:bg>
    <p:spTree>
      <p:nvGrpSpPr>
        <p:cNvPr id="1" name=""/>
        <p:cNvGrpSpPr/>
        <p:nvPr/>
      </p:nvGrpSpPr>
      <p:grpSpPr>
        <a:xfrm>
          <a:off x="0" y="0"/>
          <a:ext cx="0" cy="0"/>
          <a:chOff x="0" y="0"/>
          <a:chExt cx="0" cy="0"/>
        </a:xfrm>
      </p:grpSpPr>
      <p:sp>
        <p:nvSpPr>
          <p:cNvPr id="8" name="TextBox 7"/>
          <p:cNvSpPr txBox="1"/>
          <p:nvPr/>
        </p:nvSpPr>
        <p:spPr>
          <a:xfrm>
            <a:off x="629434" y="1900534"/>
            <a:ext cx="1843414" cy="461665"/>
          </a:xfrm>
          <a:prstGeom prst="rect">
            <a:avLst/>
          </a:prstGeom>
          <a:noFill/>
        </p:spPr>
        <p:txBody>
          <a:bodyPr wrap="square" rtlCol="0">
            <a:spAutoFit/>
          </a:bodyPr>
          <a:lstStyle/>
          <a:p>
            <a:pPr algn="ctr"/>
            <a:r>
              <a:rPr lang="en-US" sz="2400" b="1" dirty="0" smtClean="0">
                <a:solidFill>
                  <a:schemeClr val="accent3">
                    <a:lumMod val="60000"/>
                    <a:lumOff val="40000"/>
                  </a:schemeClr>
                </a:solidFill>
              </a:rPr>
              <a:t>Role 1</a:t>
            </a:r>
            <a:endParaRPr lang="en-US" sz="2400" b="1" dirty="0">
              <a:solidFill>
                <a:schemeClr val="accent3">
                  <a:lumMod val="60000"/>
                  <a:lumOff val="40000"/>
                </a:schemeClr>
              </a:solidFill>
            </a:endParaRPr>
          </a:p>
        </p:txBody>
      </p:sp>
      <p:sp>
        <p:nvSpPr>
          <p:cNvPr id="9" name="TextBox 8"/>
          <p:cNvSpPr txBox="1"/>
          <p:nvPr/>
        </p:nvSpPr>
        <p:spPr>
          <a:xfrm>
            <a:off x="3841837" y="1604558"/>
            <a:ext cx="1843414" cy="461665"/>
          </a:xfrm>
          <a:prstGeom prst="rect">
            <a:avLst/>
          </a:prstGeom>
          <a:noFill/>
        </p:spPr>
        <p:txBody>
          <a:bodyPr wrap="square" rtlCol="0">
            <a:spAutoFit/>
          </a:bodyPr>
          <a:lstStyle/>
          <a:p>
            <a:pPr algn="ctr"/>
            <a:r>
              <a:rPr lang="en-US" sz="2400" b="1" dirty="0" smtClean="0">
                <a:solidFill>
                  <a:schemeClr val="accent2"/>
                </a:solidFill>
              </a:rPr>
              <a:t>Role 2</a:t>
            </a:r>
            <a:endParaRPr lang="en-US" sz="2400" b="1" dirty="0">
              <a:solidFill>
                <a:schemeClr val="accent2"/>
              </a:solidFill>
            </a:endParaRPr>
          </a:p>
        </p:txBody>
      </p:sp>
      <p:sp>
        <p:nvSpPr>
          <p:cNvPr id="10" name="TextBox 9"/>
          <p:cNvSpPr txBox="1"/>
          <p:nvPr/>
        </p:nvSpPr>
        <p:spPr>
          <a:xfrm>
            <a:off x="6781800" y="2131367"/>
            <a:ext cx="1843414" cy="461665"/>
          </a:xfrm>
          <a:prstGeom prst="rect">
            <a:avLst/>
          </a:prstGeom>
          <a:noFill/>
        </p:spPr>
        <p:txBody>
          <a:bodyPr wrap="square" rtlCol="0">
            <a:spAutoFit/>
          </a:bodyPr>
          <a:lstStyle/>
          <a:p>
            <a:pPr algn="ctr"/>
            <a:r>
              <a:rPr lang="en-US" sz="2400" b="1" dirty="0" smtClean="0">
                <a:solidFill>
                  <a:schemeClr val="accent1"/>
                </a:solidFill>
              </a:rPr>
              <a:t>Role 3</a:t>
            </a:r>
            <a:endParaRPr lang="en-US" sz="2400" b="1" dirty="0">
              <a:solidFill>
                <a:schemeClr val="accent1"/>
              </a:solidFill>
            </a:endParaRPr>
          </a:p>
        </p:txBody>
      </p:sp>
      <p:cxnSp>
        <p:nvCxnSpPr>
          <p:cNvPr id="5" name="Curved Connector 4"/>
          <p:cNvCxnSpPr/>
          <p:nvPr/>
        </p:nvCxnSpPr>
        <p:spPr>
          <a:xfrm rot="16200000" flipH="1">
            <a:off x="1534440" y="2441531"/>
            <a:ext cx="2147170" cy="2113768"/>
          </a:xfrm>
          <a:prstGeom prst="curvedConnector3">
            <a:avLst/>
          </a:prstGeom>
          <a:ln w="76200">
            <a:solidFill>
              <a:schemeClr val="accent3">
                <a:lumMod val="60000"/>
                <a:lumOff val="4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7" name="Curved Connector 6"/>
          <p:cNvCxnSpPr/>
          <p:nvPr/>
        </p:nvCxnSpPr>
        <p:spPr>
          <a:xfrm rot="10800000" flipV="1">
            <a:off x="4350708" y="2362200"/>
            <a:ext cx="2735893" cy="2209800"/>
          </a:xfrm>
          <a:prstGeom prst="curvedConnector3">
            <a:avLst/>
          </a:prstGeom>
          <a:ln w="76200">
            <a:tailEnd type="triangle"/>
          </a:ln>
        </p:spPr>
        <p:style>
          <a:lnRef idx="1">
            <a:schemeClr val="accent1"/>
          </a:lnRef>
          <a:fillRef idx="0">
            <a:schemeClr val="accent1"/>
          </a:fillRef>
          <a:effectRef idx="0">
            <a:schemeClr val="accent1"/>
          </a:effectRef>
          <a:fontRef idx="minor">
            <a:schemeClr val="tx1"/>
          </a:fontRef>
        </p:style>
      </p:cxnSp>
      <p:cxnSp>
        <p:nvCxnSpPr>
          <p:cNvPr id="14" name="Curved Connector 13"/>
          <p:cNvCxnSpPr/>
          <p:nvPr/>
        </p:nvCxnSpPr>
        <p:spPr>
          <a:xfrm rot="5400000">
            <a:off x="3151080" y="2959536"/>
            <a:ext cx="2438400" cy="786528"/>
          </a:xfrm>
          <a:prstGeom prst="curvedConnector3">
            <a:avLst>
              <a:gd name="adj1" fmla="val 50000"/>
            </a:avLst>
          </a:prstGeom>
          <a:ln w="76200">
            <a:solidFill>
              <a:schemeClr val="accent2"/>
            </a:solidFill>
            <a:tailEnd type="triangle"/>
          </a:ln>
        </p:spPr>
        <p:style>
          <a:lnRef idx="1">
            <a:schemeClr val="accent1"/>
          </a:lnRef>
          <a:fillRef idx="0">
            <a:schemeClr val="accent1"/>
          </a:fillRef>
          <a:effectRef idx="0">
            <a:schemeClr val="accent1"/>
          </a:effectRef>
          <a:fontRef idx="minor">
            <a:schemeClr val="tx1"/>
          </a:fontRef>
        </p:style>
      </p:cxnSp>
      <p:sp>
        <p:nvSpPr>
          <p:cNvPr id="23" name="TextBox 22"/>
          <p:cNvSpPr txBox="1"/>
          <p:nvPr/>
        </p:nvSpPr>
        <p:spPr>
          <a:xfrm>
            <a:off x="2362200" y="4572000"/>
            <a:ext cx="838200" cy="1015663"/>
          </a:xfrm>
          <a:prstGeom prst="rect">
            <a:avLst/>
          </a:prstGeom>
          <a:noFill/>
        </p:spPr>
        <p:txBody>
          <a:bodyPr wrap="square" rtlCol="0">
            <a:spAutoFit/>
          </a:bodyPr>
          <a:lstStyle/>
          <a:p>
            <a:r>
              <a:rPr lang="en-US" sz="6000" b="1" dirty="0" smtClean="0">
                <a:solidFill>
                  <a:schemeClr val="accent2"/>
                </a:solidFill>
              </a:rPr>
              <a:t>?</a:t>
            </a:r>
            <a:endParaRPr lang="en-US" sz="6000" b="1" dirty="0">
              <a:solidFill>
                <a:schemeClr val="accent2"/>
              </a:solidFill>
            </a:endParaRPr>
          </a:p>
        </p:txBody>
      </p:sp>
      <p:sp>
        <p:nvSpPr>
          <p:cNvPr id="24" name="TextBox 23"/>
          <p:cNvSpPr txBox="1"/>
          <p:nvPr/>
        </p:nvSpPr>
        <p:spPr>
          <a:xfrm>
            <a:off x="2785609" y="4392459"/>
            <a:ext cx="838200" cy="1015663"/>
          </a:xfrm>
          <a:prstGeom prst="rect">
            <a:avLst/>
          </a:prstGeom>
          <a:noFill/>
        </p:spPr>
        <p:txBody>
          <a:bodyPr wrap="square" rtlCol="0">
            <a:spAutoFit/>
          </a:bodyPr>
          <a:lstStyle/>
          <a:p>
            <a:r>
              <a:rPr lang="en-US" sz="6000" b="1" dirty="0" smtClean="0">
                <a:solidFill>
                  <a:schemeClr val="accent4"/>
                </a:solidFill>
              </a:rPr>
              <a:t>?</a:t>
            </a:r>
            <a:endParaRPr lang="en-US" sz="6000" b="1" dirty="0">
              <a:solidFill>
                <a:schemeClr val="accent4"/>
              </a:solidFill>
            </a:endParaRPr>
          </a:p>
        </p:txBody>
      </p:sp>
      <p:sp>
        <p:nvSpPr>
          <p:cNvPr id="25" name="TextBox 24"/>
          <p:cNvSpPr txBox="1"/>
          <p:nvPr/>
        </p:nvSpPr>
        <p:spPr>
          <a:xfrm>
            <a:off x="2933442" y="5027111"/>
            <a:ext cx="838200" cy="1015663"/>
          </a:xfrm>
          <a:prstGeom prst="rect">
            <a:avLst/>
          </a:prstGeom>
          <a:noFill/>
        </p:spPr>
        <p:txBody>
          <a:bodyPr wrap="square" rtlCol="0">
            <a:spAutoFit/>
          </a:bodyPr>
          <a:lstStyle/>
          <a:p>
            <a:r>
              <a:rPr lang="en-US" sz="6000" b="1" dirty="0" smtClean="0">
                <a:solidFill>
                  <a:schemeClr val="accent1"/>
                </a:solidFill>
              </a:rPr>
              <a:t>?</a:t>
            </a:r>
            <a:endParaRPr lang="en-US" sz="6000" b="1" dirty="0">
              <a:solidFill>
                <a:schemeClr val="accent1"/>
              </a:solidFill>
            </a:endParaRPr>
          </a:p>
        </p:txBody>
      </p:sp>
      <p:sp>
        <p:nvSpPr>
          <p:cNvPr id="26" name="TextBox 25"/>
          <p:cNvSpPr txBox="1"/>
          <p:nvPr/>
        </p:nvSpPr>
        <p:spPr>
          <a:xfrm>
            <a:off x="3457317" y="4632470"/>
            <a:ext cx="838200" cy="1015663"/>
          </a:xfrm>
          <a:prstGeom prst="rect">
            <a:avLst/>
          </a:prstGeom>
          <a:noFill/>
        </p:spPr>
        <p:txBody>
          <a:bodyPr wrap="square" rtlCol="0">
            <a:spAutoFit/>
          </a:bodyPr>
          <a:lstStyle/>
          <a:p>
            <a:r>
              <a:rPr lang="en-US" sz="6000" b="1" dirty="0" smtClean="0"/>
              <a:t>?</a:t>
            </a:r>
            <a:endParaRPr lang="en-US" sz="6000" b="1" dirty="0"/>
          </a:p>
        </p:txBody>
      </p:sp>
      <p:sp>
        <p:nvSpPr>
          <p:cNvPr id="27" name="TextBox 26"/>
          <p:cNvSpPr txBox="1"/>
          <p:nvPr/>
        </p:nvSpPr>
        <p:spPr>
          <a:xfrm>
            <a:off x="3703401" y="5281055"/>
            <a:ext cx="838200" cy="1015663"/>
          </a:xfrm>
          <a:prstGeom prst="rect">
            <a:avLst/>
          </a:prstGeom>
          <a:noFill/>
        </p:spPr>
        <p:txBody>
          <a:bodyPr wrap="square" rtlCol="0">
            <a:spAutoFit/>
          </a:bodyPr>
          <a:lstStyle/>
          <a:p>
            <a:r>
              <a:rPr lang="en-US" sz="6000" b="1" dirty="0" smtClean="0">
                <a:solidFill>
                  <a:schemeClr val="accent3">
                    <a:lumMod val="60000"/>
                    <a:lumOff val="40000"/>
                  </a:schemeClr>
                </a:solidFill>
              </a:rPr>
              <a:t>?</a:t>
            </a:r>
            <a:endParaRPr lang="en-US" sz="6000" b="1" dirty="0">
              <a:solidFill>
                <a:schemeClr val="accent3">
                  <a:lumMod val="60000"/>
                  <a:lumOff val="40000"/>
                </a:schemeClr>
              </a:solidFill>
            </a:endParaRPr>
          </a:p>
        </p:txBody>
      </p:sp>
      <p:sp>
        <p:nvSpPr>
          <p:cNvPr id="28" name="TextBox 27"/>
          <p:cNvSpPr txBox="1"/>
          <p:nvPr/>
        </p:nvSpPr>
        <p:spPr>
          <a:xfrm>
            <a:off x="4147817" y="4773223"/>
            <a:ext cx="838200" cy="1015663"/>
          </a:xfrm>
          <a:prstGeom prst="rect">
            <a:avLst/>
          </a:prstGeom>
          <a:noFill/>
        </p:spPr>
        <p:txBody>
          <a:bodyPr wrap="square" rtlCol="0">
            <a:spAutoFit/>
          </a:bodyPr>
          <a:lstStyle/>
          <a:p>
            <a:r>
              <a:rPr lang="en-US" sz="6000" b="1" dirty="0" smtClean="0">
                <a:solidFill>
                  <a:schemeClr val="accent2"/>
                </a:solidFill>
              </a:rPr>
              <a:t>?</a:t>
            </a:r>
            <a:endParaRPr lang="en-US" sz="6000" b="1" dirty="0">
              <a:solidFill>
                <a:schemeClr val="accent2"/>
              </a:solidFill>
            </a:endParaRPr>
          </a:p>
        </p:txBody>
      </p:sp>
      <p:sp>
        <p:nvSpPr>
          <p:cNvPr id="29" name="TextBox 28"/>
          <p:cNvSpPr txBox="1"/>
          <p:nvPr/>
        </p:nvSpPr>
        <p:spPr>
          <a:xfrm>
            <a:off x="4986017" y="4911722"/>
            <a:ext cx="3929383" cy="954107"/>
          </a:xfrm>
          <a:prstGeom prst="rect">
            <a:avLst/>
          </a:prstGeom>
          <a:noFill/>
        </p:spPr>
        <p:txBody>
          <a:bodyPr wrap="square" rtlCol="0">
            <a:spAutoFit/>
          </a:bodyPr>
          <a:lstStyle/>
          <a:p>
            <a:r>
              <a:rPr lang="en-US" sz="2800" b="1" dirty="0" smtClean="0"/>
              <a:t>Priorities and process are set. The outcome is not!</a:t>
            </a:r>
            <a:endParaRPr lang="en-US" sz="2800" b="1" dirty="0"/>
          </a:p>
        </p:txBody>
      </p:sp>
      <p:sp>
        <p:nvSpPr>
          <p:cNvPr id="17" name="Title 1"/>
          <p:cNvSpPr>
            <a:spLocks noGrp="1"/>
          </p:cNvSpPr>
          <p:nvPr>
            <p:ph type="title"/>
          </p:nvPr>
        </p:nvSpPr>
        <p:spPr>
          <a:xfrm>
            <a:off x="457200" y="274638"/>
            <a:ext cx="8229600" cy="1143000"/>
          </a:xfrm>
        </p:spPr>
        <p:txBody>
          <a:bodyPr>
            <a:normAutofit/>
          </a:bodyPr>
          <a:lstStyle/>
          <a:p>
            <a:r>
              <a:rPr lang="en-US" b="1" dirty="0" smtClean="0">
                <a:latin typeface="Arial Black" panose="020B0A04020102020204" pitchFamily="34" charset="0"/>
              </a:rPr>
              <a:t>Constrained Creativity</a:t>
            </a:r>
            <a:endParaRPr lang="en-US" b="1" dirty="0">
              <a:latin typeface="Arial Black" panose="020B0A04020102020204" pitchFamily="34" charset="0"/>
            </a:endParaRPr>
          </a:p>
        </p:txBody>
      </p:sp>
    </p:spTree>
    <p:extLst>
      <p:ext uri="{BB962C8B-B14F-4D97-AF65-F5344CB8AC3E}">
        <p14:creationId xmlns:p14="http://schemas.microsoft.com/office/powerpoint/2010/main" val="39128988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9"/>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4"/>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5"/>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24"/>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23"/>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26"/>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27"/>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28"/>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2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0" grpId="0"/>
      <p:bldP spid="23" grpId="0"/>
      <p:bldP spid="24" grpId="0"/>
      <p:bldP spid="25" grpId="0"/>
      <p:bldP spid="26" grpId="0"/>
      <p:bldP spid="27" grpId="0"/>
      <p:bldP spid="28" grpId="0"/>
      <p:bldP spid="29" grpId="0"/>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2">
            <a:lumMod val="50000"/>
          </a:schemeClr>
        </a:solidFill>
        <a:effectLst/>
      </p:bgPr>
    </p:bg>
    <p:spTree>
      <p:nvGrpSpPr>
        <p:cNvPr id="1" name=""/>
        <p:cNvGrpSpPr/>
        <p:nvPr/>
      </p:nvGrpSpPr>
      <p:grpSpPr>
        <a:xfrm>
          <a:off x="0" y="0"/>
          <a:ext cx="0" cy="0"/>
          <a:chOff x="0" y="0"/>
          <a:chExt cx="0" cy="0"/>
        </a:xfrm>
      </p:grpSpPr>
      <p:sp>
        <p:nvSpPr>
          <p:cNvPr id="8" name="TextBox 7"/>
          <p:cNvSpPr txBox="1"/>
          <p:nvPr/>
        </p:nvSpPr>
        <p:spPr>
          <a:xfrm>
            <a:off x="629434" y="1900534"/>
            <a:ext cx="1843414" cy="461665"/>
          </a:xfrm>
          <a:prstGeom prst="rect">
            <a:avLst/>
          </a:prstGeom>
          <a:noFill/>
        </p:spPr>
        <p:txBody>
          <a:bodyPr wrap="square" rtlCol="0">
            <a:spAutoFit/>
          </a:bodyPr>
          <a:lstStyle/>
          <a:p>
            <a:pPr algn="ctr"/>
            <a:r>
              <a:rPr lang="en-US" sz="2400" b="1" dirty="0" smtClean="0">
                <a:solidFill>
                  <a:schemeClr val="accent3">
                    <a:lumMod val="60000"/>
                    <a:lumOff val="40000"/>
                  </a:schemeClr>
                </a:solidFill>
              </a:rPr>
              <a:t>Role 1</a:t>
            </a:r>
            <a:endParaRPr lang="en-US" sz="2400" b="1" dirty="0">
              <a:solidFill>
                <a:schemeClr val="accent3">
                  <a:lumMod val="60000"/>
                  <a:lumOff val="40000"/>
                </a:schemeClr>
              </a:solidFill>
            </a:endParaRPr>
          </a:p>
        </p:txBody>
      </p:sp>
      <p:sp>
        <p:nvSpPr>
          <p:cNvPr id="9" name="TextBox 8"/>
          <p:cNvSpPr txBox="1"/>
          <p:nvPr/>
        </p:nvSpPr>
        <p:spPr>
          <a:xfrm>
            <a:off x="3841837" y="1604558"/>
            <a:ext cx="1843414" cy="461665"/>
          </a:xfrm>
          <a:prstGeom prst="rect">
            <a:avLst/>
          </a:prstGeom>
          <a:noFill/>
        </p:spPr>
        <p:txBody>
          <a:bodyPr wrap="square" rtlCol="0">
            <a:spAutoFit/>
          </a:bodyPr>
          <a:lstStyle/>
          <a:p>
            <a:pPr algn="ctr"/>
            <a:r>
              <a:rPr lang="en-US" sz="2400" b="1" dirty="0" smtClean="0">
                <a:solidFill>
                  <a:schemeClr val="accent2"/>
                </a:solidFill>
              </a:rPr>
              <a:t>Role 2</a:t>
            </a:r>
            <a:endParaRPr lang="en-US" sz="2400" b="1" dirty="0">
              <a:solidFill>
                <a:schemeClr val="accent2"/>
              </a:solidFill>
            </a:endParaRPr>
          </a:p>
        </p:txBody>
      </p:sp>
      <p:sp>
        <p:nvSpPr>
          <p:cNvPr id="10" name="TextBox 9"/>
          <p:cNvSpPr txBox="1"/>
          <p:nvPr/>
        </p:nvSpPr>
        <p:spPr>
          <a:xfrm>
            <a:off x="6781800" y="2131367"/>
            <a:ext cx="1843414" cy="461665"/>
          </a:xfrm>
          <a:prstGeom prst="rect">
            <a:avLst/>
          </a:prstGeom>
          <a:noFill/>
        </p:spPr>
        <p:txBody>
          <a:bodyPr wrap="square" rtlCol="0">
            <a:spAutoFit/>
          </a:bodyPr>
          <a:lstStyle/>
          <a:p>
            <a:pPr algn="ctr"/>
            <a:r>
              <a:rPr lang="en-US" sz="2400" b="1" dirty="0" smtClean="0">
                <a:solidFill>
                  <a:schemeClr val="accent1"/>
                </a:solidFill>
              </a:rPr>
              <a:t>Role 3</a:t>
            </a:r>
            <a:endParaRPr lang="en-US" sz="2400" b="1" dirty="0">
              <a:solidFill>
                <a:schemeClr val="accent1"/>
              </a:solidFill>
            </a:endParaRPr>
          </a:p>
        </p:txBody>
      </p:sp>
      <p:cxnSp>
        <p:nvCxnSpPr>
          <p:cNvPr id="5" name="Curved Connector 4"/>
          <p:cNvCxnSpPr/>
          <p:nvPr/>
        </p:nvCxnSpPr>
        <p:spPr>
          <a:xfrm rot="16200000" flipH="1">
            <a:off x="1534440" y="2441531"/>
            <a:ext cx="2147170" cy="2113768"/>
          </a:xfrm>
          <a:prstGeom prst="curvedConnector3">
            <a:avLst/>
          </a:prstGeom>
          <a:ln w="76200">
            <a:solidFill>
              <a:schemeClr val="accent3">
                <a:lumMod val="60000"/>
                <a:lumOff val="4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7" name="Curved Connector 6"/>
          <p:cNvCxnSpPr/>
          <p:nvPr/>
        </p:nvCxnSpPr>
        <p:spPr>
          <a:xfrm rot="10800000" flipV="1">
            <a:off x="4350708" y="2362200"/>
            <a:ext cx="2735893" cy="2209800"/>
          </a:xfrm>
          <a:prstGeom prst="curvedConnector3">
            <a:avLst/>
          </a:prstGeom>
          <a:ln w="76200">
            <a:tailEnd type="triangle"/>
          </a:ln>
        </p:spPr>
        <p:style>
          <a:lnRef idx="1">
            <a:schemeClr val="accent1"/>
          </a:lnRef>
          <a:fillRef idx="0">
            <a:schemeClr val="accent1"/>
          </a:fillRef>
          <a:effectRef idx="0">
            <a:schemeClr val="accent1"/>
          </a:effectRef>
          <a:fontRef idx="minor">
            <a:schemeClr val="tx1"/>
          </a:fontRef>
        </p:style>
      </p:cxnSp>
      <p:cxnSp>
        <p:nvCxnSpPr>
          <p:cNvPr id="14" name="Curved Connector 13"/>
          <p:cNvCxnSpPr/>
          <p:nvPr/>
        </p:nvCxnSpPr>
        <p:spPr>
          <a:xfrm rot="5400000">
            <a:off x="3151080" y="2959536"/>
            <a:ext cx="2438400" cy="786528"/>
          </a:xfrm>
          <a:prstGeom prst="curvedConnector3">
            <a:avLst>
              <a:gd name="adj1" fmla="val 50000"/>
            </a:avLst>
          </a:prstGeom>
          <a:ln w="76200">
            <a:solidFill>
              <a:schemeClr val="accent2"/>
            </a:solidFill>
            <a:tailEnd type="triangle"/>
          </a:ln>
        </p:spPr>
        <p:style>
          <a:lnRef idx="1">
            <a:schemeClr val="accent1"/>
          </a:lnRef>
          <a:fillRef idx="0">
            <a:schemeClr val="accent1"/>
          </a:fillRef>
          <a:effectRef idx="0">
            <a:schemeClr val="accent1"/>
          </a:effectRef>
          <a:fontRef idx="minor">
            <a:schemeClr val="tx1"/>
          </a:fontRef>
        </p:style>
      </p:cxnSp>
      <p:sp>
        <p:nvSpPr>
          <p:cNvPr id="23" name="TextBox 22"/>
          <p:cNvSpPr txBox="1"/>
          <p:nvPr/>
        </p:nvSpPr>
        <p:spPr>
          <a:xfrm>
            <a:off x="2362200" y="4572000"/>
            <a:ext cx="838200" cy="1015663"/>
          </a:xfrm>
          <a:prstGeom prst="rect">
            <a:avLst/>
          </a:prstGeom>
          <a:noFill/>
        </p:spPr>
        <p:txBody>
          <a:bodyPr wrap="square" rtlCol="0">
            <a:spAutoFit/>
          </a:bodyPr>
          <a:lstStyle/>
          <a:p>
            <a:r>
              <a:rPr lang="en-US" sz="6000" b="1" dirty="0" smtClean="0">
                <a:solidFill>
                  <a:schemeClr val="accent2"/>
                </a:solidFill>
              </a:rPr>
              <a:t>?</a:t>
            </a:r>
            <a:endParaRPr lang="en-US" sz="6000" b="1" dirty="0">
              <a:solidFill>
                <a:schemeClr val="accent2"/>
              </a:solidFill>
            </a:endParaRPr>
          </a:p>
        </p:txBody>
      </p:sp>
      <p:sp>
        <p:nvSpPr>
          <p:cNvPr id="24" name="TextBox 23"/>
          <p:cNvSpPr txBox="1"/>
          <p:nvPr/>
        </p:nvSpPr>
        <p:spPr>
          <a:xfrm>
            <a:off x="2785609" y="4392459"/>
            <a:ext cx="838200" cy="1015663"/>
          </a:xfrm>
          <a:prstGeom prst="rect">
            <a:avLst/>
          </a:prstGeom>
          <a:noFill/>
        </p:spPr>
        <p:txBody>
          <a:bodyPr wrap="square" rtlCol="0">
            <a:spAutoFit/>
          </a:bodyPr>
          <a:lstStyle/>
          <a:p>
            <a:r>
              <a:rPr lang="en-US" sz="6000" b="1" dirty="0" smtClean="0">
                <a:solidFill>
                  <a:schemeClr val="accent4"/>
                </a:solidFill>
              </a:rPr>
              <a:t>?</a:t>
            </a:r>
            <a:endParaRPr lang="en-US" sz="6000" b="1" dirty="0">
              <a:solidFill>
                <a:schemeClr val="accent4"/>
              </a:solidFill>
            </a:endParaRPr>
          </a:p>
        </p:txBody>
      </p:sp>
      <p:sp>
        <p:nvSpPr>
          <p:cNvPr id="25" name="TextBox 24"/>
          <p:cNvSpPr txBox="1"/>
          <p:nvPr/>
        </p:nvSpPr>
        <p:spPr>
          <a:xfrm>
            <a:off x="2933442" y="5027111"/>
            <a:ext cx="838200" cy="1015663"/>
          </a:xfrm>
          <a:prstGeom prst="rect">
            <a:avLst/>
          </a:prstGeom>
          <a:noFill/>
        </p:spPr>
        <p:txBody>
          <a:bodyPr wrap="square" rtlCol="0">
            <a:spAutoFit/>
          </a:bodyPr>
          <a:lstStyle/>
          <a:p>
            <a:r>
              <a:rPr lang="en-US" sz="6000" b="1" dirty="0" smtClean="0">
                <a:solidFill>
                  <a:schemeClr val="accent1"/>
                </a:solidFill>
              </a:rPr>
              <a:t>?</a:t>
            </a:r>
            <a:endParaRPr lang="en-US" sz="6000" b="1" dirty="0">
              <a:solidFill>
                <a:schemeClr val="accent1"/>
              </a:solidFill>
            </a:endParaRPr>
          </a:p>
        </p:txBody>
      </p:sp>
      <p:sp>
        <p:nvSpPr>
          <p:cNvPr id="26" name="TextBox 25"/>
          <p:cNvSpPr txBox="1"/>
          <p:nvPr/>
        </p:nvSpPr>
        <p:spPr>
          <a:xfrm>
            <a:off x="3457317" y="4632470"/>
            <a:ext cx="838200" cy="1015663"/>
          </a:xfrm>
          <a:prstGeom prst="rect">
            <a:avLst/>
          </a:prstGeom>
          <a:noFill/>
        </p:spPr>
        <p:txBody>
          <a:bodyPr wrap="square" rtlCol="0">
            <a:spAutoFit/>
          </a:bodyPr>
          <a:lstStyle/>
          <a:p>
            <a:r>
              <a:rPr lang="en-US" sz="6000" b="1" dirty="0" smtClean="0"/>
              <a:t>?</a:t>
            </a:r>
            <a:endParaRPr lang="en-US" sz="6000" b="1" dirty="0"/>
          </a:p>
        </p:txBody>
      </p:sp>
      <p:sp>
        <p:nvSpPr>
          <p:cNvPr id="27" name="TextBox 26"/>
          <p:cNvSpPr txBox="1"/>
          <p:nvPr/>
        </p:nvSpPr>
        <p:spPr>
          <a:xfrm>
            <a:off x="3703401" y="5281055"/>
            <a:ext cx="838200" cy="1015663"/>
          </a:xfrm>
          <a:prstGeom prst="rect">
            <a:avLst/>
          </a:prstGeom>
          <a:noFill/>
        </p:spPr>
        <p:txBody>
          <a:bodyPr wrap="square" rtlCol="0">
            <a:spAutoFit/>
          </a:bodyPr>
          <a:lstStyle/>
          <a:p>
            <a:r>
              <a:rPr lang="en-US" sz="6000" b="1" dirty="0" smtClean="0">
                <a:solidFill>
                  <a:schemeClr val="accent3">
                    <a:lumMod val="60000"/>
                    <a:lumOff val="40000"/>
                  </a:schemeClr>
                </a:solidFill>
              </a:rPr>
              <a:t>?</a:t>
            </a:r>
            <a:endParaRPr lang="en-US" sz="6000" b="1" dirty="0">
              <a:solidFill>
                <a:schemeClr val="accent3">
                  <a:lumMod val="60000"/>
                  <a:lumOff val="40000"/>
                </a:schemeClr>
              </a:solidFill>
            </a:endParaRPr>
          </a:p>
        </p:txBody>
      </p:sp>
      <p:sp>
        <p:nvSpPr>
          <p:cNvPr id="28" name="TextBox 27"/>
          <p:cNvSpPr txBox="1"/>
          <p:nvPr/>
        </p:nvSpPr>
        <p:spPr>
          <a:xfrm>
            <a:off x="4147817" y="4773223"/>
            <a:ext cx="838200" cy="1015663"/>
          </a:xfrm>
          <a:prstGeom prst="rect">
            <a:avLst/>
          </a:prstGeom>
          <a:noFill/>
        </p:spPr>
        <p:txBody>
          <a:bodyPr wrap="square" rtlCol="0">
            <a:spAutoFit/>
          </a:bodyPr>
          <a:lstStyle/>
          <a:p>
            <a:r>
              <a:rPr lang="en-US" sz="6000" b="1" dirty="0" smtClean="0">
                <a:solidFill>
                  <a:schemeClr val="accent2"/>
                </a:solidFill>
              </a:rPr>
              <a:t>?</a:t>
            </a:r>
            <a:endParaRPr lang="en-US" sz="6000" b="1" dirty="0">
              <a:solidFill>
                <a:schemeClr val="accent2"/>
              </a:solidFill>
            </a:endParaRPr>
          </a:p>
        </p:txBody>
      </p:sp>
      <p:sp>
        <p:nvSpPr>
          <p:cNvPr id="29" name="TextBox 28"/>
          <p:cNvSpPr txBox="1"/>
          <p:nvPr/>
        </p:nvSpPr>
        <p:spPr>
          <a:xfrm>
            <a:off x="4986017" y="4911722"/>
            <a:ext cx="3929383" cy="954107"/>
          </a:xfrm>
          <a:prstGeom prst="rect">
            <a:avLst/>
          </a:prstGeom>
          <a:noFill/>
        </p:spPr>
        <p:txBody>
          <a:bodyPr wrap="square" rtlCol="0">
            <a:spAutoFit/>
          </a:bodyPr>
          <a:lstStyle/>
          <a:p>
            <a:r>
              <a:rPr lang="en-US" sz="2800" b="1" dirty="0" smtClean="0"/>
              <a:t>Priorities and process are set. The outcome is not!</a:t>
            </a:r>
            <a:endParaRPr lang="en-US" sz="2800" b="1" dirty="0"/>
          </a:p>
        </p:txBody>
      </p:sp>
      <p:sp>
        <p:nvSpPr>
          <p:cNvPr id="4" name="Oval 3"/>
          <p:cNvSpPr/>
          <p:nvPr/>
        </p:nvSpPr>
        <p:spPr>
          <a:xfrm>
            <a:off x="1404617" y="2151052"/>
            <a:ext cx="6324600" cy="2138698"/>
          </a:xfrm>
          <a:prstGeom prst="ellipse">
            <a:avLst/>
          </a:prstGeom>
          <a:noFill/>
          <a:ln w="5715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b="1" dirty="0" smtClean="0">
                <a:ln w="12700">
                  <a:solidFill>
                    <a:schemeClr val="tx2">
                      <a:lumMod val="50000"/>
                    </a:schemeClr>
                  </a:solidFill>
                </a:ln>
                <a:solidFill>
                  <a:schemeClr val="accent5"/>
                </a:solidFill>
                <a:effectLst>
                  <a:outerShdw blurRad="50800" dist="38100" dir="5400000" algn="t" rotWithShape="0">
                    <a:prstClr val="black">
                      <a:alpha val="40000"/>
                    </a:prstClr>
                  </a:outerShdw>
                </a:effectLst>
              </a:rPr>
              <a:t>Skill Building </a:t>
            </a:r>
            <a:endParaRPr lang="en-US" sz="6000" b="1" dirty="0">
              <a:ln w="12700">
                <a:solidFill>
                  <a:schemeClr val="tx2">
                    <a:lumMod val="50000"/>
                  </a:schemeClr>
                </a:solidFill>
              </a:ln>
              <a:solidFill>
                <a:schemeClr val="accent5"/>
              </a:solidFill>
              <a:effectLst>
                <a:outerShdw blurRad="50800" dist="38100" dir="5400000" algn="t" rotWithShape="0">
                  <a:prstClr val="black">
                    <a:alpha val="40000"/>
                  </a:prstClr>
                </a:outerShdw>
              </a:effectLst>
            </a:endParaRPr>
          </a:p>
        </p:txBody>
      </p:sp>
      <p:sp>
        <p:nvSpPr>
          <p:cNvPr id="6" name="Title 5"/>
          <p:cNvSpPr>
            <a:spLocks noGrp="1"/>
          </p:cNvSpPr>
          <p:nvPr>
            <p:ph type="title"/>
          </p:nvPr>
        </p:nvSpPr>
        <p:spPr/>
        <p:txBody>
          <a:bodyPr>
            <a:normAutofit/>
          </a:bodyPr>
          <a:lstStyle/>
          <a:p>
            <a:r>
              <a:rPr lang="en-US" b="1" dirty="0">
                <a:latin typeface="Arial Black" panose="020B0A04020102020204" pitchFamily="34" charset="0"/>
              </a:rPr>
              <a:t>Constrained </a:t>
            </a:r>
            <a:r>
              <a:rPr lang="en-US" b="1" dirty="0" smtClean="0">
                <a:latin typeface="Arial Black" panose="020B0A04020102020204" pitchFamily="34" charset="0"/>
              </a:rPr>
              <a:t>Creativity</a:t>
            </a:r>
            <a:endParaRPr lang="en-US" dirty="0"/>
          </a:p>
        </p:txBody>
      </p:sp>
      <p:sp>
        <p:nvSpPr>
          <p:cNvPr id="19" name="Title 1"/>
          <p:cNvSpPr txBox="1">
            <a:spLocks/>
          </p:cNvSpPr>
          <p:nvPr/>
        </p:nvSpPr>
        <p:spPr>
          <a:xfrm>
            <a:off x="609600" y="427038"/>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US" b="1" dirty="0">
              <a:latin typeface="Arial Black" panose="020B0A04020102020204" pitchFamily="34" charset="0"/>
            </a:endParaRPr>
          </a:p>
        </p:txBody>
      </p:sp>
    </p:spTree>
    <p:extLst>
      <p:ext uri="{BB962C8B-B14F-4D97-AF65-F5344CB8AC3E}">
        <p14:creationId xmlns:p14="http://schemas.microsoft.com/office/powerpoint/2010/main" val="340330037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2">
            <a:lumMod val="5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latin typeface="Arial Black" panose="020B0A04020102020204" pitchFamily="34" charset="0"/>
              </a:rPr>
              <a:t>Why Role Play?</a:t>
            </a:r>
            <a:endParaRPr lang="en-US" b="1" dirty="0">
              <a:latin typeface="Arial Black" panose="020B0A04020102020204" pitchFamily="34" charset="0"/>
            </a:endParaRPr>
          </a:p>
        </p:txBody>
      </p:sp>
      <p:sp>
        <p:nvSpPr>
          <p:cNvPr id="3" name="Content Placeholder 2"/>
          <p:cNvSpPr>
            <a:spLocks noGrp="1"/>
          </p:cNvSpPr>
          <p:nvPr>
            <p:ph idx="1"/>
          </p:nvPr>
        </p:nvSpPr>
        <p:spPr/>
        <p:txBody>
          <a:bodyPr>
            <a:normAutofit lnSpcReduction="10000"/>
          </a:bodyPr>
          <a:lstStyle/>
          <a:p>
            <a:pPr marL="0" indent="0">
              <a:buNone/>
            </a:pPr>
            <a:r>
              <a:rPr lang="en-US" dirty="0" smtClean="0"/>
              <a:t>Real-world constraints</a:t>
            </a:r>
          </a:p>
          <a:p>
            <a:r>
              <a:rPr lang="en-US" dirty="0"/>
              <a:t>Not enough resources to do </a:t>
            </a:r>
            <a:r>
              <a:rPr lang="en-US" dirty="0" smtClean="0"/>
              <a:t>everything</a:t>
            </a:r>
          </a:p>
          <a:p>
            <a:r>
              <a:rPr lang="en-US" dirty="0" smtClean="0"/>
              <a:t>Opposing goals (ideology &amp; institutions)</a:t>
            </a:r>
          </a:p>
          <a:p>
            <a:pPr marL="0" indent="0">
              <a:buNone/>
            </a:pPr>
            <a:endParaRPr lang="en-US" dirty="0"/>
          </a:p>
          <a:p>
            <a:pPr marL="0" indent="0">
              <a:buNone/>
            </a:pPr>
            <a:r>
              <a:rPr lang="en-US" dirty="0" smtClean="0"/>
              <a:t>Real-world problem-solving skills</a:t>
            </a:r>
          </a:p>
          <a:p>
            <a:r>
              <a:rPr lang="en-US" dirty="0" smtClean="0"/>
              <a:t>Prioritize, Persuade, Compromise, Innovate</a:t>
            </a:r>
          </a:p>
          <a:p>
            <a:r>
              <a:rPr lang="en-US" dirty="0" smtClean="0"/>
              <a:t>Dealing with disappointment</a:t>
            </a:r>
          </a:p>
          <a:p>
            <a:r>
              <a:rPr lang="en-US" dirty="0" smtClean="0"/>
              <a:t>Relationship-based</a:t>
            </a:r>
          </a:p>
          <a:p>
            <a:endParaRPr lang="en-US" dirty="0"/>
          </a:p>
        </p:txBody>
      </p:sp>
    </p:spTree>
    <p:extLst>
      <p:ext uri="{BB962C8B-B14F-4D97-AF65-F5344CB8AC3E}">
        <p14:creationId xmlns:p14="http://schemas.microsoft.com/office/powerpoint/2010/main" val="34339181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2">
            <a:lumMod val="5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latin typeface="Arial Black" panose="020B0A04020102020204" pitchFamily="34" charset="0"/>
              </a:rPr>
              <a:t>Common Core</a:t>
            </a:r>
            <a:endParaRPr lang="en-US" b="1" dirty="0">
              <a:latin typeface="Arial Black" panose="020B0A04020102020204" pitchFamily="34" charset="0"/>
            </a:endParaRPr>
          </a:p>
        </p:txBody>
      </p:sp>
      <p:sp>
        <p:nvSpPr>
          <p:cNvPr id="3" name="Content Placeholder 2"/>
          <p:cNvSpPr>
            <a:spLocks noGrp="1"/>
          </p:cNvSpPr>
          <p:nvPr>
            <p:ph idx="1"/>
          </p:nvPr>
        </p:nvSpPr>
        <p:spPr/>
        <p:txBody>
          <a:bodyPr>
            <a:normAutofit fontScale="55000" lnSpcReduction="20000"/>
          </a:bodyPr>
          <a:lstStyle/>
          <a:p>
            <a:pPr marL="0" indent="0">
              <a:buNone/>
            </a:pPr>
            <a:r>
              <a:rPr lang="en-US" dirty="0" smtClean="0"/>
              <a:t>Reading</a:t>
            </a:r>
          </a:p>
          <a:p>
            <a:r>
              <a:rPr lang="en-US" dirty="0" smtClean="0">
                <a:hlinkClick r:id="rId3"/>
              </a:rPr>
              <a:t>CCRA.R.1</a:t>
            </a:r>
            <a:r>
              <a:rPr lang="en-US" dirty="0" smtClean="0"/>
              <a:t>, </a:t>
            </a:r>
            <a:r>
              <a:rPr lang="en-US" dirty="0" smtClean="0">
                <a:hlinkClick r:id="rId4"/>
              </a:rPr>
              <a:t>CCRA.R.2</a:t>
            </a:r>
            <a:r>
              <a:rPr lang="en-US" dirty="0" smtClean="0"/>
              <a:t>, </a:t>
            </a:r>
            <a:r>
              <a:rPr lang="en-US" dirty="0" smtClean="0">
                <a:hlinkClick r:id="rId5"/>
              </a:rPr>
              <a:t>CCRA.R.7</a:t>
            </a:r>
            <a:r>
              <a:rPr lang="en-US" dirty="0" smtClean="0"/>
              <a:t>, </a:t>
            </a:r>
            <a:r>
              <a:rPr lang="en-US" dirty="0" smtClean="0">
                <a:hlinkClick r:id="rId6"/>
              </a:rPr>
              <a:t>CCRA.R.8</a:t>
            </a:r>
            <a:r>
              <a:rPr lang="en-US" dirty="0" smtClean="0"/>
              <a:t>, </a:t>
            </a:r>
            <a:r>
              <a:rPr lang="en-US" dirty="0" smtClean="0">
                <a:hlinkClick r:id="rId7"/>
              </a:rPr>
              <a:t>CCRA.R.9</a:t>
            </a:r>
            <a:endParaRPr lang="en-US" dirty="0"/>
          </a:p>
          <a:p>
            <a:pPr marL="0" indent="0">
              <a:buNone/>
            </a:pPr>
            <a:r>
              <a:rPr lang="en-US" dirty="0" smtClean="0"/>
              <a:t>Writing</a:t>
            </a:r>
          </a:p>
          <a:p>
            <a:r>
              <a:rPr lang="en-US" dirty="0" smtClean="0">
                <a:hlinkClick r:id="rId8"/>
              </a:rPr>
              <a:t>CCRA.W.1</a:t>
            </a:r>
            <a:r>
              <a:rPr lang="en-US" dirty="0" smtClean="0"/>
              <a:t>, </a:t>
            </a:r>
            <a:r>
              <a:rPr lang="en-US" dirty="0" smtClean="0">
                <a:hlinkClick r:id="rId9"/>
              </a:rPr>
              <a:t>CCRA.W.2</a:t>
            </a:r>
            <a:r>
              <a:rPr lang="en-US" dirty="0" smtClean="0"/>
              <a:t>, </a:t>
            </a:r>
            <a:r>
              <a:rPr lang="en-US" dirty="0" smtClean="0">
                <a:hlinkClick r:id="rId10"/>
              </a:rPr>
              <a:t>CCRA.W.4</a:t>
            </a:r>
            <a:r>
              <a:rPr lang="en-US" dirty="0" smtClean="0"/>
              <a:t>, </a:t>
            </a:r>
            <a:r>
              <a:rPr lang="en-US" dirty="0" smtClean="0">
                <a:hlinkClick r:id="rId11"/>
              </a:rPr>
              <a:t>CCRA.W.8</a:t>
            </a:r>
            <a:r>
              <a:rPr lang="en-US" dirty="0" smtClean="0"/>
              <a:t>, </a:t>
            </a:r>
            <a:r>
              <a:rPr lang="en-US" dirty="0" smtClean="0">
                <a:hlinkClick r:id="rId12"/>
              </a:rPr>
              <a:t>CCRA.W.9</a:t>
            </a:r>
            <a:endParaRPr lang="en-US" dirty="0" smtClean="0"/>
          </a:p>
          <a:p>
            <a:pPr marL="0" indent="0">
              <a:buNone/>
            </a:pPr>
            <a:r>
              <a:rPr lang="en-US" dirty="0" smtClean="0"/>
              <a:t>Speaking &amp; Listening</a:t>
            </a:r>
          </a:p>
          <a:p>
            <a:r>
              <a:rPr lang="en-US" dirty="0" smtClean="0">
                <a:hlinkClick r:id="rId13"/>
              </a:rPr>
              <a:t>CCRA.SL.1</a:t>
            </a:r>
            <a:r>
              <a:rPr lang="en-US" dirty="0"/>
              <a:t/>
            </a:r>
            <a:br>
              <a:rPr lang="en-US" dirty="0"/>
            </a:br>
            <a:r>
              <a:rPr lang="en-US" dirty="0"/>
              <a:t>Prepare for and participate effectively in a range of conversations and collaborations with diverse partners, building on others' ideas and expressing their own clearly and persuasively</a:t>
            </a:r>
            <a:r>
              <a:rPr lang="en-US" dirty="0" smtClean="0"/>
              <a:t>.</a:t>
            </a:r>
          </a:p>
          <a:p>
            <a:r>
              <a:rPr lang="en-US" dirty="0" smtClean="0">
                <a:hlinkClick r:id="rId14"/>
              </a:rPr>
              <a:t>CCRA.SL.2</a:t>
            </a:r>
            <a:r>
              <a:rPr lang="en-US" dirty="0"/>
              <a:t/>
            </a:r>
            <a:br>
              <a:rPr lang="en-US" dirty="0"/>
            </a:br>
            <a:r>
              <a:rPr lang="en-US" dirty="0"/>
              <a:t>Integrate and evaluate information presented in diverse media and formats, including visually, quantitatively, and orally.</a:t>
            </a:r>
          </a:p>
          <a:p>
            <a:r>
              <a:rPr lang="en-US" dirty="0" smtClean="0">
                <a:hlinkClick r:id="rId15"/>
              </a:rPr>
              <a:t>CCRA.SL.3</a:t>
            </a:r>
            <a:r>
              <a:rPr lang="en-US" dirty="0"/>
              <a:t/>
            </a:r>
            <a:br>
              <a:rPr lang="en-US" dirty="0"/>
            </a:br>
            <a:r>
              <a:rPr lang="en-US" dirty="0"/>
              <a:t>Evaluate a speaker's point of view, reasoning, and use of evidence and rhetoric.</a:t>
            </a:r>
          </a:p>
          <a:p>
            <a:r>
              <a:rPr lang="en-US" dirty="0" smtClean="0">
                <a:hlinkClick r:id="rId16"/>
              </a:rPr>
              <a:t>CCRA.SL.4</a:t>
            </a:r>
            <a:r>
              <a:rPr lang="en-US" dirty="0"/>
              <a:t/>
            </a:r>
            <a:br>
              <a:rPr lang="en-US" dirty="0"/>
            </a:br>
            <a:r>
              <a:rPr lang="en-US" dirty="0"/>
              <a:t>Present information, findings, and supporting evidence such that listeners can follow the line of reasoning and the organization, development, and style are appropriate to task, purpose, and audience</a:t>
            </a:r>
            <a:r>
              <a:rPr lang="en-US" dirty="0" smtClean="0"/>
              <a:t>.</a:t>
            </a:r>
            <a:endParaRPr lang="en-US" dirty="0"/>
          </a:p>
          <a:p>
            <a:pPr marL="0" indent="0">
              <a:buNone/>
            </a:pPr>
            <a:endParaRPr lang="en-US" dirty="0" smtClean="0"/>
          </a:p>
          <a:p>
            <a:pPr marL="0" indent="0">
              <a:buNone/>
            </a:pPr>
            <a:endParaRPr lang="en-US" dirty="0"/>
          </a:p>
        </p:txBody>
      </p:sp>
    </p:spTree>
    <p:extLst>
      <p:ext uri="{BB962C8B-B14F-4D97-AF65-F5344CB8AC3E}">
        <p14:creationId xmlns:p14="http://schemas.microsoft.com/office/powerpoint/2010/main" val="290920890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2">
            <a:lumMod val="50000"/>
          </a:schemeClr>
        </a:solidFill>
        <a:effectLst/>
      </p:bgPr>
    </p:bg>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latin typeface="Arial Black" panose="020B0A04020102020204" pitchFamily="34" charset="0"/>
              </a:rPr>
              <a:t>Role Play Suggestions</a:t>
            </a:r>
            <a:endParaRPr lang="en-US" dirty="0">
              <a:latin typeface="Arial Black" panose="020B0A04020102020204" pitchFamily="34" charset="0"/>
            </a:endParaRPr>
          </a:p>
        </p:txBody>
      </p:sp>
      <p:sp>
        <p:nvSpPr>
          <p:cNvPr id="6" name="Content Placeholder 5"/>
          <p:cNvSpPr>
            <a:spLocks noGrp="1"/>
          </p:cNvSpPr>
          <p:nvPr>
            <p:ph idx="1"/>
          </p:nvPr>
        </p:nvSpPr>
        <p:spPr/>
        <p:txBody>
          <a:bodyPr/>
          <a:lstStyle/>
          <a:p>
            <a:r>
              <a:rPr lang="en-US" dirty="0" smtClean="0"/>
              <a:t>Define the roles and priorities!</a:t>
            </a:r>
          </a:p>
          <a:p>
            <a:r>
              <a:rPr lang="en-US" dirty="0" smtClean="0"/>
              <a:t>Encourage higher-order thinking by having students develop priorities from research.</a:t>
            </a:r>
          </a:p>
          <a:p>
            <a:r>
              <a:rPr lang="en-US" dirty="0" smtClean="0"/>
              <a:t>Compromise is essential.</a:t>
            </a:r>
          </a:p>
          <a:p>
            <a:r>
              <a:rPr lang="en-US" dirty="0" smtClean="0"/>
              <a:t>Ground rules establish procedure and civility.</a:t>
            </a:r>
          </a:p>
          <a:p>
            <a:r>
              <a:rPr lang="en-US" dirty="0" smtClean="0"/>
              <a:t>Iterate. </a:t>
            </a:r>
          </a:p>
          <a:p>
            <a:r>
              <a:rPr lang="en-US" dirty="0" smtClean="0"/>
              <a:t>Let learning happen authentically and draw out explicit lessons in reflection.</a:t>
            </a:r>
          </a:p>
          <a:p>
            <a:endParaRPr lang="en-US" dirty="0"/>
          </a:p>
        </p:txBody>
      </p:sp>
    </p:spTree>
    <p:extLst>
      <p:ext uri="{BB962C8B-B14F-4D97-AF65-F5344CB8AC3E}">
        <p14:creationId xmlns:p14="http://schemas.microsoft.com/office/powerpoint/2010/main" val="2421627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2">
            <a:lumMod val="50000"/>
          </a:schemeClr>
        </a:solidFill>
        <a:effectLst/>
      </p:bgPr>
    </p:bg>
    <p:spTree>
      <p:nvGrpSpPr>
        <p:cNvPr id="1" name=""/>
        <p:cNvGrpSpPr/>
        <p:nvPr/>
      </p:nvGrpSpPr>
      <p:grpSpPr>
        <a:xfrm>
          <a:off x="0" y="0"/>
          <a:ext cx="0" cy="0"/>
          <a:chOff x="0" y="0"/>
          <a:chExt cx="0" cy="0"/>
        </a:xfrm>
      </p:grpSpPr>
      <p:sp>
        <p:nvSpPr>
          <p:cNvPr id="13" name="Title 12"/>
          <p:cNvSpPr>
            <a:spLocks noGrp="1"/>
          </p:cNvSpPr>
          <p:nvPr>
            <p:ph type="title"/>
          </p:nvPr>
        </p:nvSpPr>
        <p:spPr/>
        <p:txBody>
          <a:bodyPr/>
          <a:lstStyle/>
          <a:p>
            <a:r>
              <a:rPr lang="en-US" dirty="0" smtClean="0">
                <a:latin typeface="Arial Black" panose="020B0A04020102020204" pitchFamily="34" charset="0"/>
              </a:rPr>
              <a:t>Across Social Studies</a:t>
            </a:r>
            <a:endParaRPr lang="en-US" dirty="0">
              <a:latin typeface="Arial Black" panose="020B0A04020102020204" pitchFamily="34" charset="0"/>
            </a:endParaRPr>
          </a:p>
        </p:txBody>
      </p:sp>
      <p:sp>
        <p:nvSpPr>
          <p:cNvPr id="5" name="Text Placeholder 4"/>
          <p:cNvSpPr>
            <a:spLocks noGrp="1"/>
          </p:cNvSpPr>
          <p:nvPr>
            <p:ph type="body" idx="1"/>
          </p:nvPr>
        </p:nvSpPr>
        <p:spPr>
          <a:xfrm>
            <a:off x="451981" y="1128963"/>
            <a:ext cx="4040188" cy="639762"/>
          </a:xfrm>
        </p:spPr>
        <p:txBody>
          <a:bodyPr/>
          <a:lstStyle/>
          <a:p>
            <a:r>
              <a:rPr lang="en-US" dirty="0" smtClean="0"/>
              <a:t>History </a:t>
            </a:r>
            <a:endParaRPr lang="en-US" dirty="0"/>
          </a:p>
        </p:txBody>
      </p:sp>
      <p:sp>
        <p:nvSpPr>
          <p:cNvPr id="6" name="Content Placeholder 5"/>
          <p:cNvSpPr>
            <a:spLocks noGrp="1"/>
          </p:cNvSpPr>
          <p:nvPr>
            <p:ph sz="half" idx="2"/>
          </p:nvPr>
        </p:nvSpPr>
        <p:spPr>
          <a:xfrm>
            <a:off x="451981" y="1768725"/>
            <a:ext cx="4040188" cy="3951288"/>
          </a:xfrm>
        </p:spPr>
        <p:txBody>
          <a:bodyPr>
            <a:normAutofit/>
          </a:bodyPr>
          <a:lstStyle/>
          <a:p>
            <a:r>
              <a:rPr lang="en-US" dirty="0" smtClean="0"/>
              <a:t>Treaty of Versailles</a:t>
            </a:r>
          </a:p>
          <a:p>
            <a:r>
              <a:rPr lang="en-US" dirty="0" smtClean="0"/>
              <a:t>Federalist vs. Anti-Federalist</a:t>
            </a:r>
          </a:p>
          <a:p>
            <a:r>
              <a:rPr lang="en-US" dirty="0" smtClean="0"/>
              <a:t>State-Tribal Treaty Negotiation</a:t>
            </a:r>
          </a:p>
          <a:p>
            <a:pPr marL="0" indent="0">
              <a:buNone/>
            </a:pPr>
            <a:endParaRPr lang="en-US" dirty="0" smtClean="0"/>
          </a:p>
        </p:txBody>
      </p:sp>
      <p:sp>
        <p:nvSpPr>
          <p:cNvPr id="7" name="Text Placeholder 6"/>
          <p:cNvSpPr>
            <a:spLocks noGrp="1"/>
          </p:cNvSpPr>
          <p:nvPr>
            <p:ph type="body" sz="quarter" idx="3"/>
          </p:nvPr>
        </p:nvSpPr>
        <p:spPr>
          <a:xfrm>
            <a:off x="4639806" y="1128963"/>
            <a:ext cx="4041775" cy="639762"/>
          </a:xfrm>
        </p:spPr>
        <p:txBody>
          <a:bodyPr/>
          <a:lstStyle/>
          <a:p>
            <a:r>
              <a:rPr lang="en-US" dirty="0" smtClean="0"/>
              <a:t>Government</a:t>
            </a:r>
            <a:endParaRPr lang="en-US" dirty="0"/>
          </a:p>
        </p:txBody>
      </p:sp>
      <p:sp>
        <p:nvSpPr>
          <p:cNvPr id="8" name="Content Placeholder 7"/>
          <p:cNvSpPr>
            <a:spLocks noGrp="1"/>
          </p:cNvSpPr>
          <p:nvPr>
            <p:ph sz="quarter" idx="4"/>
          </p:nvPr>
        </p:nvSpPr>
        <p:spPr>
          <a:xfrm>
            <a:off x="4639806" y="1768725"/>
            <a:ext cx="4041775" cy="3951288"/>
          </a:xfrm>
        </p:spPr>
        <p:txBody>
          <a:bodyPr/>
          <a:lstStyle/>
          <a:p>
            <a:r>
              <a:rPr lang="en-US" dirty="0" smtClean="0"/>
              <a:t>Legislative Hearing</a:t>
            </a:r>
          </a:p>
          <a:p>
            <a:r>
              <a:rPr lang="en-US" dirty="0" smtClean="0"/>
              <a:t>Mock Trial</a:t>
            </a:r>
          </a:p>
          <a:p>
            <a:r>
              <a:rPr lang="en-US" dirty="0" smtClean="0"/>
              <a:t>Budget Negotiation</a:t>
            </a:r>
          </a:p>
          <a:p>
            <a:r>
              <a:rPr lang="en-US" dirty="0" smtClean="0"/>
              <a:t>Town Traffic Light Debate</a:t>
            </a:r>
          </a:p>
          <a:p>
            <a:r>
              <a:rPr lang="en-US" dirty="0" smtClean="0"/>
              <a:t>Political Consultant</a:t>
            </a:r>
            <a:endParaRPr lang="en-US" dirty="0"/>
          </a:p>
        </p:txBody>
      </p:sp>
      <p:sp>
        <p:nvSpPr>
          <p:cNvPr id="9" name="Text Placeholder 4"/>
          <p:cNvSpPr txBox="1">
            <a:spLocks/>
          </p:cNvSpPr>
          <p:nvPr/>
        </p:nvSpPr>
        <p:spPr>
          <a:xfrm>
            <a:off x="451981" y="3810000"/>
            <a:ext cx="4040188" cy="639762"/>
          </a:xfrm>
          <a:prstGeom prst="rect">
            <a:avLst/>
          </a:prstGeom>
        </p:spPr>
        <p:txBody>
          <a:bodyPr vert="horz" lIns="91440" tIns="45720" rIns="91440" bIns="45720" rtlCol="0" anchor="b">
            <a:normAutofit/>
          </a:bodyPr>
          <a:lstStyle>
            <a:lvl1pPr marL="0" indent="0" algn="l" defTabSz="914400" rtl="0" eaLnBrk="1" latinLnBrk="0" hangingPunct="1">
              <a:spcBef>
                <a:spcPct val="20000"/>
              </a:spcBef>
              <a:buFont typeface="Arial" panose="020B0604020202020204" pitchFamily="34" charset="0"/>
              <a:buNone/>
              <a:defRPr sz="2400" b="1" kern="1200">
                <a:solidFill>
                  <a:schemeClr val="tx1"/>
                </a:solidFill>
                <a:latin typeface="+mn-lt"/>
                <a:ea typeface="+mn-ea"/>
                <a:cs typeface="+mn-cs"/>
              </a:defRPr>
            </a:lvl1pPr>
            <a:lvl2pPr marL="457200" indent="0" algn="l" defTabSz="914400" rtl="0" eaLnBrk="1" latinLnBrk="0" hangingPunct="1">
              <a:spcBef>
                <a:spcPct val="20000"/>
              </a:spcBef>
              <a:buFont typeface="Arial" panose="020B0604020202020204" pitchFamily="34" charset="0"/>
              <a:buNone/>
              <a:defRPr sz="2000" b="1" kern="1200">
                <a:solidFill>
                  <a:schemeClr val="tx1"/>
                </a:solidFill>
                <a:latin typeface="+mn-lt"/>
                <a:ea typeface="+mn-ea"/>
                <a:cs typeface="+mn-cs"/>
              </a:defRPr>
            </a:lvl2pPr>
            <a:lvl3pPr marL="914400" indent="0" algn="l" defTabSz="914400" rtl="0" eaLnBrk="1" latinLnBrk="0" hangingPunct="1">
              <a:spcBef>
                <a:spcPct val="20000"/>
              </a:spcBef>
              <a:buFont typeface="Arial" panose="020B0604020202020204" pitchFamily="34" charset="0"/>
              <a:buNone/>
              <a:defRPr sz="1800" b="1" kern="1200">
                <a:solidFill>
                  <a:schemeClr val="tx1"/>
                </a:solidFill>
                <a:latin typeface="+mn-lt"/>
                <a:ea typeface="+mn-ea"/>
                <a:cs typeface="+mn-cs"/>
              </a:defRPr>
            </a:lvl3pPr>
            <a:lvl4pPr marL="1371600" indent="0" algn="l" defTabSz="914400" rtl="0" eaLnBrk="1" latinLnBrk="0" hangingPunct="1">
              <a:spcBef>
                <a:spcPct val="20000"/>
              </a:spcBef>
              <a:buFont typeface="Arial" panose="020B0604020202020204" pitchFamily="34" charset="0"/>
              <a:buNone/>
              <a:defRPr sz="1600" b="1" kern="1200">
                <a:solidFill>
                  <a:schemeClr val="tx1"/>
                </a:solidFill>
                <a:latin typeface="+mn-lt"/>
                <a:ea typeface="+mn-ea"/>
                <a:cs typeface="+mn-cs"/>
              </a:defRPr>
            </a:lvl4pPr>
            <a:lvl5pPr marL="1828800" indent="0" algn="l" defTabSz="914400" rtl="0" eaLnBrk="1" latinLnBrk="0" hangingPunct="1">
              <a:spcBef>
                <a:spcPct val="20000"/>
              </a:spcBef>
              <a:buFont typeface="Arial" panose="020B0604020202020204" pitchFamily="34" charset="0"/>
              <a:buNone/>
              <a:defRPr sz="1600" b="1" kern="1200">
                <a:solidFill>
                  <a:schemeClr val="tx1"/>
                </a:solidFill>
                <a:latin typeface="+mn-lt"/>
                <a:ea typeface="+mn-ea"/>
                <a:cs typeface="+mn-cs"/>
              </a:defRPr>
            </a:lvl5pPr>
            <a:lvl6pPr marL="2286000" indent="0" algn="l" defTabSz="914400" rtl="0" eaLnBrk="1" latinLnBrk="0" hangingPunct="1">
              <a:spcBef>
                <a:spcPct val="20000"/>
              </a:spcBef>
              <a:buFont typeface="Arial" panose="020B0604020202020204" pitchFamily="34" charset="0"/>
              <a:buNone/>
              <a:defRPr sz="1600" b="1" kern="1200">
                <a:solidFill>
                  <a:schemeClr val="tx1"/>
                </a:solidFill>
                <a:latin typeface="+mn-lt"/>
                <a:ea typeface="+mn-ea"/>
                <a:cs typeface="+mn-cs"/>
              </a:defRPr>
            </a:lvl6pPr>
            <a:lvl7pPr marL="2743200" indent="0" algn="l" defTabSz="914400" rtl="0" eaLnBrk="1" latinLnBrk="0" hangingPunct="1">
              <a:spcBef>
                <a:spcPct val="20000"/>
              </a:spcBef>
              <a:buFont typeface="Arial" panose="020B0604020202020204" pitchFamily="34" charset="0"/>
              <a:buNone/>
              <a:defRPr sz="1600" b="1" kern="1200">
                <a:solidFill>
                  <a:schemeClr val="tx1"/>
                </a:solidFill>
                <a:latin typeface="+mn-lt"/>
                <a:ea typeface="+mn-ea"/>
                <a:cs typeface="+mn-cs"/>
              </a:defRPr>
            </a:lvl7pPr>
            <a:lvl8pPr marL="3200400" indent="0" algn="l" defTabSz="914400" rtl="0" eaLnBrk="1" latinLnBrk="0" hangingPunct="1">
              <a:spcBef>
                <a:spcPct val="20000"/>
              </a:spcBef>
              <a:buFont typeface="Arial" panose="020B0604020202020204" pitchFamily="34" charset="0"/>
              <a:buNone/>
              <a:defRPr sz="1600" b="1" kern="1200">
                <a:solidFill>
                  <a:schemeClr val="tx1"/>
                </a:solidFill>
                <a:latin typeface="+mn-lt"/>
                <a:ea typeface="+mn-ea"/>
                <a:cs typeface="+mn-cs"/>
              </a:defRPr>
            </a:lvl8pPr>
            <a:lvl9pPr marL="3657600" indent="0" algn="l" defTabSz="914400" rtl="0" eaLnBrk="1" latinLnBrk="0" hangingPunct="1">
              <a:spcBef>
                <a:spcPct val="20000"/>
              </a:spcBef>
              <a:buFont typeface="Arial" panose="020B0604020202020204" pitchFamily="34" charset="0"/>
              <a:buNone/>
              <a:defRPr sz="1600" b="1" kern="1200">
                <a:solidFill>
                  <a:schemeClr val="tx1"/>
                </a:solidFill>
                <a:latin typeface="+mn-lt"/>
                <a:ea typeface="+mn-ea"/>
                <a:cs typeface="+mn-cs"/>
              </a:defRPr>
            </a:lvl9pPr>
          </a:lstStyle>
          <a:p>
            <a:r>
              <a:rPr lang="en-US" dirty="0" smtClean="0"/>
              <a:t>CWP </a:t>
            </a:r>
            <a:endParaRPr lang="en-US" dirty="0"/>
          </a:p>
        </p:txBody>
      </p:sp>
      <p:sp>
        <p:nvSpPr>
          <p:cNvPr id="10" name="Content Placeholder 5"/>
          <p:cNvSpPr txBox="1">
            <a:spLocks/>
          </p:cNvSpPr>
          <p:nvPr/>
        </p:nvSpPr>
        <p:spPr>
          <a:xfrm>
            <a:off x="451981" y="4480968"/>
            <a:ext cx="3983821" cy="4181604"/>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9pPr>
          </a:lstStyle>
          <a:p>
            <a:r>
              <a:rPr lang="en-US" dirty="0" smtClean="0"/>
              <a:t>Model UN</a:t>
            </a:r>
          </a:p>
          <a:p>
            <a:r>
              <a:rPr lang="en-US" dirty="0" smtClean="0"/>
              <a:t>Trade Deal Negotiation</a:t>
            </a:r>
          </a:p>
          <a:p>
            <a:r>
              <a:rPr lang="en-US" dirty="0" smtClean="0"/>
              <a:t>Labor/Industry Negotiation</a:t>
            </a:r>
          </a:p>
          <a:p>
            <a:r>
              <a:rPr lang="en-US" dirty="0" smtClean="0"/>
              <a:t>World Crisis Response</a:t>
            </a:r>
          </a:p>
        </p:txBody>
      </p:sp>
      <p:sp>
        <p:nvSpPr>
          <p:cNvPr id="11" name="Text Placeholder 4"/>
          <p:cNvSpPr txBox="1">
            <a:spLocks/>
          </p:cNvSpPr>
          <p:nvPr/>
        </p:nvSpPr>
        <p:spPr>
          <a:xfrm>
            <a:off x="4639806" y="3810000"/>
            <a:ext cx="4040188" cy="639762"/>
          </a:xfrm>
          <a:prstGeom prst="rect">
            <a:avLst/>
          </a:prstGeom>
        </p:spPr>
        <p:txBody>
          <a:bodyPr vert="horz" lIns="91440" tIns="45720" rIns="91440" bIns="45720" rtlCol="0" anchor="b">
            <a:normAutofit/>
          </a:bodyPr>
          <a:lstStyle>
            <a:lvl1pPr marL="0" indent="0" algn="l" defTabSz="914400" rtl="0" eaLnBrk="1" latinLnBrk="0" hangingPunct="1">
              <a:spcBef>
                <a:spcPct val="20000"/>
              </a:spcBef>
              <a:buFont typeface="Arial" panose="020B0604020202020204" pitchFamily="34" charset="0"/>
              <a:buNone/>
              <a:defRPr sz="2400" b="1" kern="1200">
                <a:solidFill>
                  <a:schemeClr val="tx1"/>
                </a:solidFill>
                <a:latin typeface="+mn-lt"/>
                <a:ea typeface="+mn-ea"/>
                <a:cs typeface="+mn-cs"/>
              </a:defRPr>
            </a:lvl1pPr>
            <a:lvl2pPr marL="457200" indent="0" algn="l" defTabSz="914400" rtl="0" eaLnBrk="1" latinLnBrk="0" hangingPunct="1">
              <a:spcBef>
                <a:spcPct val="20000"/>
              </a:spcBef>
              <a:buFont typeface="Arial" panose="020B0604020202020204" pitchFamily="34" charset="0"/>
              <a:buNone/>
              <a:defRPr sz="2000" b="1" kern="1200">
                <a:solidFill>
                  <a:schemeClr val="tx1"/>
                </a:solidFill>
                <a:latin typeface="+mn-lt"/>
                <a:ea typeface="+mn-ea"/>
                <a:cs typeface="+mn-cs"/>
              </a:defRPr>
            </a:lvl2pPr>
            <a:lvl3pPr marL="914400" indent="0" algn="l" defTabSz="914400" rtl="0" eaLnBrk="1" latinLnBrk="0" hangingPunct="1">
              <a:spcBef>
                <a:spcPct val="20000"/>
              </a:spcBef>
              <a:buFont typeface="Arial" panose="020B0604020202020204" pitchFamily="34" charset="0"/>
              <a:buNone/>
              <a:defRPr sz="1800" b="1" kern="1200">
                <a:solidFill>
                  <a:schemeClr val="tx1"/>
                </a:solidFill>
                <a:latin typeface="+mn-lt"/>
                <a:ea typeface="+mn-ea"/>
                <a:cs typeface="+mn-cs"/>
              </a:defRPr>
            </a:lvl3pPr>
            <a:lvl4pPr marL="1371600" indent="0" algn="l" defTabSz="914400" rtl="0" eaLnBrk="1" latinLnBrk="0" hangingPunct="1">
              <a:spcBef>
                <a:spcPct val="20000"/>
              </a:spcBef>
              <a:buFont typeface="Arial" panose="020B0604020202020204" pitchFamily="34" charset="0"/>
              <a:buNone/>
              <a:defRPr sz="1600" b="1" kern="1200">
                <a:solidFill>
                  <a:schemeClr val="tx1"/>
                </a:solidFill>
                <a:latin typeface="+mn-lt"/>
                <a:ea typeface="+mn-ea"/>
                <a:cs typeface="+mn-cs"/>
              </a:defRPr>
            </a:lvl4pPr>
            <a:lvl5pPr marL="1828800" indent="0" algn="l" defTabSz="914400" rtl="0" eaLnBrk="1" latinLnBrk="0" hangingPunct="1">
              <a:spcBef>
                <a:spcPct val="20000"/>
              </a:spcBef>
              <a:buFont typeface="Arial" panose="020B0604020202020204" pitchFamily="34" charset="0"/>
              <a:buNone/>
              <a:defRPr sz="1600" b="1" kern="1200">
                <a:solidFill>
                  <a:schemeClr val="tx1"/>
                </a:solidFill>
                <a:latin typeface="+mn-lt"/>
                <a:ea typeface="+mn-ea"/>
                <a:cs typeface="+mn-cs"/>
              </a:defRPr>
            </a:lvl5pPr>
            <a:lvl6pPr marL="2286000" indent="0" algn="l" defTabSz="914400" rtl="0" eaLnBrk="1" latinLnBrk="0" hangingPunct="1">
              <a:spcBef>
                <a:spcPct val="20000"/>
              </a:spcBef>
              <a:buFont typeface="Arial" panose="020B0604020202020204" pitchFamily="34" charset="0"/>
              <a:buNone/>
              <a:defRPr sz="1600" b="1" kern="1200">
                <a:solidFill>
                  <a:schemeClr val="tx1"/>
                </a:solidFill>
                <a:latin typeface="+mn-lt"/>
                <a:ea typeface="+mn-ea"/>
                <a:cs typeface="+mn-cs"/>
              </a:defRPr>
            </a:lvl6pPr>
            <a:lvl7pPr marL="2743200" indent="0" algn="l" defTabSz="914400" rtl="0" eaLnBrk="1" latinLnBrk="0" hangingPunct="1">
              <a:spcBef>
                <a:spcPct val="20000"/>
              </a:spcBef>
              <a:buFont typeface="Arial" panose="020B0604020202020204" pitchFamily="34" charset="0"/>
              <a:buNone/>
              <a:defRPr sz="1600" b="1" kern="1200">
                <a:solidFill>
                  <a:schemeClr val="tx1"/>
                </a:solidFill>
                <a:latin typeface="+mn-lt"/>
                <a:ea typeface="+mn-ea"/>
                <a:cs typeface="+mn-cs"/>
              </a:defRPr>
            </a:lvl7pPr>
            <a:lvl8pPr marL="3200400" indent="0" algn="l" defTabSz="914400" rtl="0" eaLnBrk="1" latinLnBrk="0" hangingPunct="1">
              <a:spcBef>
                <a:spcPct val="20000"/>
              </a:spcBef>
              <a:buFont typeface="Arial" panose="020B0604020202020204" pitchFamily="34" charset="0"/>
              <a:buNone/>
              <a:defRPr sz="1600" b="1" kern="1200">
                <a:solidFill>
                  <a:schemeClr val="tx1"/>
                </a:solidFill>
                <a:latin typeface="+mn-lt"/>
                <a:ea typeface="+mn-ea"/>
                <a:cs typeface="+mn-cs"/>
              </a:defRPr>
            </a:lvl8pPr>
            <a:lvl9pPr marL="3657600" indent="0" algn="l" defTabSz="914400" rtl="0" eaLnBrk="1" latinLnBrk="0" hangingPunct="1">
              <a:spcBef>
                <a:spcPct val="20000"/>
              </a:spcBef>
              <a:buFont typeface="Arial" panose="020B0604020202020204" pitchFamily="34" charset="0"/>
              <a:buNone/>
              <a:defRPr sz="1600" b="1" kern="1200">
                <a:solidFill>
                  <a:schemeClr val="tx1"/>
                </a:solidFill>
                <a:latin typeface="+mn-lt"/>
                <a:ea typeface="+mn-ea"/>
                <a:cs typeface="+mn-cs"/>
              </a:defRPr>
            </a:lvl9pPr>
          </a:lstStyle>
          <a:p>
            <a:r>
              <a:rPr lang="en-US" dirty="0" smtClean="0"/>
              <a:t>Economics </a:t>
            </a:r>
            <a:endParaRPr lang="en-US" dirty="0"/>
          </a:p>
        </p:txBody>
      </p:sp>
      <p:sp>
        <p:nvSpPr>
          <p:cNvPr id="12" name="Content Placeholder 5"/>
          <p:cNvSpPr txBox="1">
            <a:spLocks/>
          </p:cNvSpPr>
          <p:nvPr/>
        </p:nvSpPr>
        <p:spPr>
          <a:xfrm>
            <a:off x="4639806" y="4480968"/>
            <a:ext cx="3983821" cy="4181604"/>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9pPr>
          </a:lstStyle>
          <a:p>
            <a:r>
              <a:rPr lang="en-US" dirty="0" smtClean="0"/>
              <a:t>Budget Negotiation</a:t>
            </a:r>
          </a:p>
          <a:p>
            <a:r>
              <a:rPr lang="en-US" dirty="0" smtClean="0"/>
              <a:t>Market Regulation</a:t>
            </a:r>
          </a:p>
          <a:p>
            <a:r>
              <a:rPr lang="en-US" dirty="0" smtClean="0"/>
              <a:t>Who Gets A Loan?</a:t>
            </a:r>
          </a:p>
          <a:p>
            <a:r>
              <a:rPr lang="en-US" dirty="0" smtClean="0"/>
              <a:t>Panic Simulation</a:t>
            </a:r>
          </a:p>
          <a:p>
            <a:endParaRPr lang="en-US" dirty="0" smtClean="0"/>
          </a:p>
        </p:txBody>
      </p:sp>
    </p:spTree>
    <p:extLst>
      <p:ext uri="{BB962C8B-B14F-4D97-AF65-F5344CB8AC3E}">
        <p14:creationId xmlns:p14="http://schemas.microsoft.com/office/powerpoint/2010/main" val="198723899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Custom 1">
      <a:dk1>
        <a:srgbClr val="FFFFFF"/>
      </a:dk1>
      <a:lt1>
        <a:sysClr val="window" lastClr="FFFFFF"/>
      </a:lt1>
      <a:dk2>
        <a:srgbClr val="5B6973"/>
      </a:dk2>
      <a:lt2>
        <a:srgbClr val="E7ECED"/>
      </a:lt2>
      <a:accent1>
        <a:srgbClr val="98C723"/>
      </a:accent1>
      <a:accent2>
        <a:srgbClr val="59B0B9"/>
      </a:accent2>
      <a:accent3>
        <a:srgbClr val="DEAE00"/>
      </a:accent3>
      <a:accent4>
        <a:srgbClr val="B77BB4"/>
      </a:accent4>
      <a:accent5>
        <a:srgbClr val="E0773C"/>
      </a:accent5>
      <a:accent6>
        <a:srgbClr val="A98D63"/>
      </a:accent6>
      <a:hlink>
        <a:srgbClr val="26CBEC"/>
      </a:hlink>
      <a:folHlink>
        <a:srgbClr val="598C8C"/>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358DC885B162E548B3F450298697FD19" ma:contentTypeVersion="1" ma:contentTypeDescription="Create a new document." ma:contentTypeScope="" ma:versionID="c92fad9efc2da8a439d9b2e3935b6c83">
  <xsd:schema xmlns:xsd="http://www.w3.org/2001/XMLSchema" xmlns:xs="http://www.w3.org/2001/XMLSchema" xmlns:p="http://schemas.microsoft.com/office/2006/metadata/properties" xmlns:ns1="http://schemas.microsoft.com/sharepoint/v3" targetNamespace="http://schemas.microsoft.com/office/2006/metadata/properties" ma:root="true" ma:fieldsID="3d8b0b90613641d2007733df16481c60"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9F9091FB-1843-4EB4-9FC7-7787A1E91341}"/>
</file>

<file path=customXml/itemProps2.xml><?xml version="1.0" encoding="utf-8"?>
<ds:datastoreItem xmlns:ds="http://schemas.openxmlformats.org/officeDocument/2006/customXml" ds:itemID="{61813A41-F8C4-48E1-ADE8-781966AF624D}"/>
</file>

<file path=customXml/itemProps3.xml><?xml version="1.0" encoding="utf-8"?>
<ds:datastoreItem xmlns:ds="http://schemas.openxmlformats.org/officeDocument/2006/customXml" ds:itemID="{DF2AD349-B9C9-4FEA-A597-26C00F605201}"/>
</file>

<file path=docProps/app.xml><?xml version="1.0" encoding="utf-8"?>
<Properties xmlns="http://schemas.openxmlformats.org/officeDocument/2006/extended-properties" xmlns:vt="http://schemas.openxmlformats.org/officeDocument/2006/docPropsVTypes">
  <TotalTime>8807</TotalTime>
  <Words>1464</Words>
  <Application>Microsoft Office PowerPoint</Application>
  <PresentationFormat>On-screen Show (4:3)</PresentationFormat>
  <Paragraphs>196</Paragraphs>
  <Slides>15</Slides>
  <Notes>15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Aharoni</vt:lpstr>
      <vt:lpstr>Arial</vt:lpstr>
      <vt:lpstr>Arial Black</vt:lpstr>
      <vt:lpstr>Calibri</vt:lpstr>
      <vt:lpstr>Office Theme</vt:lpstr>
      <vt:lpstr>Practicing Citizenship</vt:lpstr>
      <vt:lpstr>PowerPoint Presentation</vt:lpstr>
      <vt:lpstr>Constrained Creativity</vt:lpstr>
      <vt:lpstr>Constrained Creativity</vt:lpstr>
      <vt:lpstr>Constrained Creativity</vt:lpstr>
      <vt:lpstr>Why Role Play?</vt:lpstr>
      <vt:lpstr>Common Core</vt:lpstr>
      <vt:lpstr>Role Play Suggestions</vt:lpstr>
      <vt:lpstr>Across Social Studies</vt:lpstr>
      <vt:lpstr>Resources</vt:lpstr>
      <vt:lpstr>PowerPoint Presentation</vt:lpstr>
      <vt:lpstr>Activity Time!</vt:lpstr>
      <vt:lpstr>Executive Session</vt:lpstr>
      <vt:lpstr>Executive Session</vt:lpstr>
      <vt:lpstr>House Bill 8002: AN ACT Relating to restricting the Sale of Energy Drinks.</vt:lpstr>
    </vt:vector>
  </TitlesOfParts>
  <Company>Washington State Legislature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BILLS BECOME LAW</dc:title>
  <dc:creator>Emily McCartan</dc:creator>
  <cp:lastModifiedBy>McCartan, Emily</cp:lastModifiedBy>
  <cp:revision>284</cp:revision>
  <dcterms:created xsi:type="dcterms:W3CDTF">2014-06-13T22:47:31Z</dcterms:created>
  <dcterms:modified xsi:type="dcterms:W3CDTF">2016-10-07T21:58:07Z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0x010100358DC885B162E548B3F450298697FD19</vt:lpwstr>
  </property>
</Properties>
</file>