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8" r:id="rId3"/>
    <p:sldId id="260" r:id="rId4"/>
    <p:sldId id="259" r:id="rId5"/>
    <p:sldId id="261" r:id="rId6"/>
    <p:sldId id="262" r:id="rId7"/>
    <p:sldId id="263" r:id="rId8"/>
    <p:sldId id="264" r:id="rId9"/>
    <p:sldId id="265" r:id="rId10"/>
    <p:sldId id="267" r:id="rId11"/>
    <p:sldId id="277" r:id="rId12"/>
    <p:sldId id="276" r:id="rId13"/>
    <p:sldId id="27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14" autoAdjust="0"/>
  </p:normalViewPr>
  <p:slideViewPr>
    <p:cSldViewPr>
      <p:cViewPr varScale="1">
        <p:scale>
          <a:sx n="99" d="100"/>
          <a:sy n="99" d="100"/>
        </p:scale>
        <p:origin x="-13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notesMaster" Target="notesMasters/notesMaster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 Target="slides/slide1.xml"/>
  <Relationship Id="rId20" Type="http://schemas.openxmlformats.org/officeDocument/2006/relationships/tableStyles" Target="tableStyles.xml"/>
  <Relationship Id="rId21" Type="http://schemas.openxmlformats.org/officeDocument/2006/relationships/customXml" Target="/customXml/item1.xml"/>
  <Relationship Id="rId22" Type="http://schemas.openxmlformats.org/officeDocument/2006/relationships/customXml" Target="/customXml/item2.xml"/>
  <Relationship Id="rId23" Type="http://schemas.openxmlformats.org/officeDocument/2006/relationships/customXml" Target="/customXml/item3.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93664-6C14-49A4-8C2B-C03588CDBA42}" type="datetimeFigureOut">
              <a:rPr lang="en-US" smtClean="0"/>
              <a:t>7/31/2012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4B7A3-FBD2-4655-A659-EED0AE1B6D48}" type="slidenum">
              <a:rPr lang="en-US" smtClean="0"/>
              <a:t>‹#›</a:t>
            </a:fld>
            <a:endParaRPr lang="en-US"/>
          </a:p>
        </p:txBody>
      </p:sp>
    </p:spTree>
    <p:extLst>
      <p:ext uri="{BB962C8B-B14F-4D97-AF65-F5344CB8AC3E}">
        <p14:creationId xmlns:p14="http://schemas.microsoft.com/office/powerpoint/2010/main" val="394116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mentioned, HB 2824 calls for the Task</a:t>
            </a:r>
            <a:r>
              <a:rPr lang="en-US" baseline="0" dirty="0" smtClean="0"/>
              <a:t> force to….</a:t>
            </a:r>
          </a:p>
          <a:p>
            <a:r>
              <a:rPr lang="en-US" baseline="0" dirty="0" smtClean="0"/>
              <a:t>HB 2824 described these two pieces of legislation as…..</a:t>
            </a:r>
          </a:p>
          <a:p>
            <a:r>
              <a:rPr lang="en-US" baseline="0" dirty="0" smtClean="0"/>
              <a:t>The purpose of this presentation is to provide some additional detail on the provisions of these two bills that drive the charge of the Task Force.</a:t>
            </a:r>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2</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13</a:t>
            </a:fld>
            <a:endParaRPr lang="en-US"/>
          </a:p>
        </p:txBody>
      </p:sp>
    </p:spTree>
    <p:extLst>
      <p:ext uri="{BB962C8B-B14F-4D97-AF65-F5344CB8AC3E}">
        <p14:creationId xmlns:p14="http://schemas.microsoft.com/office/powerpoint/2010/main" val="229888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Just as a preface,</a:t>
            </a:r>
            <a:r>
              <a:rPr lang="en-US" baseline="0" dirty="0" smtClean="0"/>
              <a:t> when we refer to “Basic Education” we are referring to….</a:t>
            </a:r>
            <a:endParaRPr lang="en-US" dirty="0" smtClean="0"/>
          </a:p>
        </p:txBody>
      </p:sp>
      <p:sp>
        <p:nvSpPr>
          <p:cNvPr id="4" name="Slide Number Placeholder 3"/>
          <p:cNvSpPr>
            <a:spLocks noGrp="1"/>
          </p:cNvSpPr>
          <p:nvPr>
            <p:ph type="sldNum" sz="quarter" idx="10"/>
          </p:nvPr>
        </p:nvSpPr>
        <p:spPr/>
        <p:txBody>
          <a:bodyPr/>
          <a:lstStyle/>
          <a:p>
            <a:fld id="{C634B7A3-FBD2-4655-A659-EED0AE1B6D48}" type="slidenum">
              <a:rPr lang="en-US" smtClean="0"/>
              <a:t>3</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Stipulation that the increase in instructional</a:t>
            </a:r>
            <a:r>
              <a:rPr lang="en-US" baseline="0" dirty="0" smtClean="0"/>
              <a:t> hours is to begin no earlier than 2014-15 was added in legislation enacted in 2011.  (ESSB 5919)</a:t>
            </a:r>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4</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5</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6</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7</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8</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9</a:t>
            </a:fld>
            <a:endParaRPr lang="en-US"/>
          </a:p>
        </p:txBody>
      </p:sp>
    </p:spTree>
    <p:extLst>
      <p:ext uri="{BB962C8B-B14F-4D97-AF65-F5344CB8AC3E}">
        <p14:creationId xmlns:p14="http://schemas.microsoft.com/office/powerpoint/2010/main" val="3277771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4B7A3-FBD2-4655-A659-EED0AE1B6D48}" type="slidenum">
              <a:rPr lang="en-US" smtClean="0"/>
              <a:t>10</a:t>
            </a:fld>
            <a:endParaRPr lang="en-US"/>
          </a:p>
        </p:txBody>
      </p:sp>
    </p:spTree>
    <p:extLst>
      <p:ext uri="{BB962C8B-B14F-4D97-AF65-F5344CB8AC3E}">
        <p14:creationId xmlns:p14="http://schemas.microsoft.com/office/powerpoint/2010/main" val="3277771486"/>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7240B4-7E6B-45B4-9519-57F2E7AE5271}" type="datetime1">
              <a:rPr lang="en-US" smtClean="0"/>
              <a:t>7/31/2012</a:t>
            </a:fld>
            <a:endParaRPr lang="en-US"/>
          </a:p>
        </p:txBody>
      </p:sp>
      <p:sp>
        <p:nvSpPr>
          <p:cNvPr id="5" name="Footer Placeholder 4"/>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3628E5AB-32F7-4379-AD64-54350D3E6E46}"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4A7D4-0960-414D-8F57-2A1BB94436DB}" type="datetime1">
              <a:rPr lang="en-US" smtClean="0"/>
              <a:t>7/31/2012</a:t>
            </a:fld>
            <a:endParaRPr lang="en-US"/>
          </a:p>
        </p:txBody>
      </p:sp>
      <p:sp>
        <p:nvSpPr>
          <p:cNvPr id="5" name="Footer Placeholder 4"/>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6" name="Slide Number Placeholder 5"/>
          <p:cNvSpPr>
            <a:spLocks noGrp="1"/>
          </p:cNvSpPr>
          <p:nvPr>
            <p:ph type="sldNum" sz="quarter" idx="12"/>
          </p:nvPr>
        </p:nvSpPr>
        <p:spPr/>
        <p:txBody>
          <a:bodyPr/>
          <a:lstStyle/>
          <a:p>
            <a:fld id="{3628E5AB-32F7-4379-AD64-54350D3E6E4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44E6C-09E3-4E36-A3F3-49CA5AB0B013}" type="datetime1">
              <a:rPr lang="en-US" smtClean="0"/>
              <a:t>7/31/2012</a:t>
            </a:fld>
            <a:endParaRPr lang="en-US"/>
          </a:p>
        </p:txBody>
      </p:sp>
      <p:sp>
        <p:nvSpPr>
          <p:cNvPr id="5" name="Footer Placeholder 4"/>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6" name="Slide Number Placeholder 5"/>
          <p:cNvSpPr>
            <a:spLocks noGrp="1"/>
          </p:cNvSpPr>
          <p:nvPr>
            <p:ph type="sldNum" sz="quarter" idx="12"/>
          </p:nvPr>
        </p:nvSpPr>
        <p:spPr/>
        <p:txBody>
          <a:bodyPr/>
          <a:lstStyle/>
          <a:p>
            <a:fld id="{3628E5AB-32F7-4379-AD64-54350D3E6E4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EF838-28D7-4C92-8E94-4E549FDE3389}" type="datetime1">
              <a:rPr lang="en-US" smtClean="0"/>
              <a:t>7/31/2012</a:t>
            </a:fld>
            <a:endParaRPr lang="en-US"/>
          </a:p>
        </p:txBody>
      </p:sp>
      <p:sp>
        <p:nvSpPr>
          <p:cNvPr id="10" name="Slide Number Placeholder 9"/>
          <p:cNvSpPr>
            <a:spLocks noGrp="1"/>
          </p:cNvSpPr>
          <p:nvPr>
            <p:ph type="sldNum" sz="quarter" idx="11"/>
          </p:nvPr>
        </p:nvSpPr>
        <p:spPr/>
        <p:txBody>
          <a:bodyPr/>
          <a:lstStyle/>
          <a:p>
            <a:fld id="{3628E5AB-32F7-4379-AD64-54350D3E6E46}" type="slidenum">
              <a:rPr lang="en-US" smtClean="0"/>
              <a:t>‹#›</a:t>
            </a:fld>
            <a:endParaRPr lang="en-US"/>
          </a:p>
        </p:txBody>
      </p:sp>
      <p:sp>
        <p:nvSpPr>
          <p:cNvPr id="12" name="Footer Placeholder 11"/>
          <p:cNvSpPr>
            <a:spLocks noGrp="1"/>
          </p:cNvSpPr>
          <p:nvPr>
            <p:ph type="ftr" sz="quarter" idx="12"/>
          </p:nvPr>
        </p:nvSpPr>
        <p:spPr/>
        <p:txBody>
          <a:bodyPr/>
          <a:lstStyle/>
          <a:p>
            <a:r>
              <a:rPr lang="en-US" smtClean="0"/>
              <a:t>House Office of Program Research/Senate Committee Services - August 3, 2012</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2A176B3-944D-416C-B275-7081DF5A3611}" type="datetime1">
              <a:rPr lang="en-US" smtClean="0"/>
              <a:t>7/31/2012</a:t>
            </a:fld>
            <a:endParaRPr lang="en-US"/>
          </a:p>
        </p:txBody>
      </p:sp>
      <p:sp>
        <p:nvSpPr>
          <p:cNvPr id="20" name="Slide Number Placeholder 19"/>
          <p:cNvSpPr>
            <a:spLocks noGrp="1"/>
          </p:cNvSpPr>
          <p:nvPr>
            <p:ph type="sldNum" sz="quarter" idx="11"/>
          </p:nvPr>
        </p:nvSpPr>
        <p:spPr/>
        <p:txBody>
          <a:bodyPr/>
          <a:lstStyle/>
          <a:p>
            <a:fld id="{3628E5AB-32F7-4379-AD64-54350D3E6E46}" type="slidenum">
              <a:rPr lang="en-US" smtClean="0"/>
              <a:t>‹#›</a:t>
            </a:fld>
            <a:endParaRPr lang="en-US"/>
          </a:p>
        </p:txBody>
      </p:sp>
      <p:sp>
        <p:nvSpPr>
          <p:cNvPr id="21" name="Footer Placeholder 20"/>
          <p:cNvSpPr>
            <a:spLocks noGrp="1"/>
          </p:cNvSpPr>
          <p:nvPr>
            <p:ph type="ftr" sz="quarter" idx="12"/>
          </p:nvPr>
        </p:nvSpPr>
        <p:spPr/>
        <p:txBody>
          <a:bodyPr/>
          <a:lstStyle/>
          <a:p>
            <a:r>
              <a:rPr lang="en-US" smtClean="0"/>
              <a:t>House Office of Program Research/Senate Committee Services - August 3, 2012</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80C8A51-256A-42A1-BDA6-F7C557AF827A}" type="datetime1">
              <a:rPr lang="en-US" smtClean="0"/>
              <a:t>7/31/2012</a:t>
            </a:fld>
            <a:endParaRPr lang="en-US"/>
          </a:p>
        </p:txBody>
      </p:sp>
      <p:sp>
        <p:nvSpPr>
          <p:cNvPr id="6" name="Footer Placeholder 5"/>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7" name="Slide Number Placeholder 6"/>
          <p:cNvSpPr>
            <a:spLocks noGrp="1"/>
          </p:cNvSpPr>
          <p:nvPr>
            <p:ph type="sldNum" sz="quarter" idx="12"/>
          </p:nvPr>
        </p:nvSpPr>
        <p:spPr/>
        <p:txBody>
          <a:bodyPr/>
          <a:lstStyle/>
          <a:p>
            <a:fld id="{3628E5AB-32F7-4379-AD64-54350D3E6E46}"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8F1186-81E9-4587-BC8A-CC45D8D82E1C}" type="datetime1">
              <a:rPr lang="en-US" smtClean="0"/>
              <a:t>7/31/2012</a:t>
            </a:fld>
            <a:endParaRPr lang="en-US"/>
          </a:p>
        </p:txBody>
      </p:sp>
      <p:sp>
        <p:nvSpPr>
          <p:cNvPr id="8" name="Footer Placeholder 7"/>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9" name="Slide Number Placeholder 8"/>
          <p:cNvSpPr>
            <a:spLocks noGrp="1"/>
          </p:cNvSpPr>
          <p:nvPr>
            <p:ph type="sldNum" sz="quarter" idx="12"/>
          </p:nvPr>
        </p:nvSpPr>
        <p:spPr/>
        <p:txBody>
          <a:bodyPr/>
          <a:lstStyle/>
          <a:p>
            <a:fld id="{3628E5AB-32F7-4379-AD64-54350D3E6E46}"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BC3812-E2C0-441B-8C1F-74979399D87F}" type="datetime1">
              <a:rPr lang="en-US" smtClean="0"/>
              <a:t>7/31/2012</a:t>
            </a:fld>
            <a:endParaRPr lang="en-US"/>
          </a:p>
        </p:txBody>
      </p:sp>
      <p:sp>
        <p:nvSpPr>
          <p:cNvPr id="4" name="Footer Placeholder 3"/>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5" name="Slide Number Placeholder 4"/>
          <p:cNvSpPr>
            <a:spLocks noGrp="1"/>
          </p:cNvSpPr>
          <p:nvPr>
            <p:ph type="sldNum" sz="quarter" idx="12"/>
          </p:nvPr>
        </p:nvSpPr>
        <p:spPr/>
        <p:txBody>
          <a:bodyPr/>
          <a:lstStyle/>
          <a:p>
            <a:fld id="{3628E5AB-32F7-4379-AD64-54350D3E6E4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F4C795-C58A-4D32-B971-9332182A274D}" type="datetime1">
              <a:rPr lang="en-US" smtClean="0"/>
              <a:t>7/31/2012</a:t>
            </a:fld>
            <a:endParaRPr lang="en-US"/>
          </a:p>
        </p:txBody>
      </p:sp>
      <p:sp>
        <p:nvSpPr>
          <p:cNvPr id="6" name="Slide Number Placeholder 5"/>
          <p:cNvSpPr>
            <a:spLocks noGrp="1"/>
          </p:cNvSpPr>
          <p:nvPr>
            <p:ph type="sldNum" sz="quarter" idx="11"/>
          </p:nvPr>
        </p:nvSpPr>
        <p:spPr/>
        <p:txBody>
          <a:bodyPr/>
          <a:lstStyle/>
          <a:p>
            <a:fld id="{3628E5AB-32F7-4379-AD64-54350D3E6E46}" type="slidenum">
              <a:rPr lang="en-US" smtClean="0"/>
              <a:t>‹#›</a:t>
            </a:fld>
            <a:endParaRPr lang="en-US"/>
          </a:p>
        </p:txBody>
      </p:sp>
      <p:sp>
        <p:nvSpPr>
          <p:cNvPr id="7" name="Footer Placeholder 6"/>
          <p:cNvSpPr>
            <a:spLocks noGrp="1"/>
          </p:cNvSpPr>
          <p:nvPr>
            <p:ph type="ftr" sz="quarter" idx="12"/>
          </p:nvPr>
        </p:nvSpPr>
        <p:spPr/>
        <p:txBody>
          <a:bodyPr/>
          <a:lstStyle/>
          <a:p>
            <a:r>
              <a:rPr lang="en-US" smtClean="0"/>
              <a:t>House Office of Program Research/Senate Committee Services - August 3, 2012</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1B9FFD09-29BC-4059-A669-0F31D1915EA2}" type="datetime1">
              <a:rPr lang="en-US" smtClean="0"/>
              <a:t>7/31/2012</a:t>
            </a:fld>
            <a:endParaRPr lang="en-US"/>
          </a:p>
        </p:txBody>
      </p:sp>
      <p:sp>
        <p:nvSpPr>
          <p:cNvPr id="10" name="Slide Number Placeholder 9"/>
          <p:cNvSpPr>
            <a:spLocks noGrp="1"/>
          </p:cNvSpPr>
          <p:nvPr>
            <p:ph type="sldNum" sz="quarter" idx="15"/>
          </p:nvPr>
        </p:nvSpPr>
        <p:spPr/>
        <p:txBody>
          <a:bodyPr/>
          <a:lstStyle/>
          <a:p>
            <a:fld id="{3628E5AB-32F7-4379-AD64-54350D3E6E46}" type="slidenum">
              <a:rPr lang="en-US" smtClean="0"/>
              <a:t>‹#›</a:t>
            </a:fld>
            <a:endParaRPr lang="en-US"/>
          </a:p>
        </p:txBody>
      </p:sp>
      <p:sp>
        <p:nvSpPr>
          <p:cNvPr id="13" name="Footer Placeholder 12"/>
          <p:cNvSpPr>
            <a:spLocks noGrp="1"/>
          </p:cNvSpPr>
          <p:nvPr>
            <p:ph type="ftr" sz="quarter" idx="16"/>
          </p:nvPr>
        </p:nvSpPr>
        <p:spPr/>
        <p:txBody>
          <a:bodyPr/>
          <a:lstStyle/>
          <a:p>
            <a:r>
              <a:rPr lang="en-US" smtClean="0"/>
              <a:t>House Office of Program Research/Senate Committee Services - August 3, 2012</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5A8EF-920D-45DC-B686-8A3B5D89A0C9}" type="datetime1">
              <a:rPr lang="en-US" smtClean="0"/>
              <a:t>7/31/2012</a:t>
            </a:fld>
            <a:endParaRPr lang="en-US"/>
          </a:p>
        </p:txBody>
      </p:sp>
      <p:sp>
        <p:nvSpPr>
          <p:cNvPr id="6" name="Footer Placeholder 5"/>
          <p:cNvSpPr>
            <a:spLocks noGrp="1"/>
          </p:cNvSpPr>
          <p:nvPr>
            <p:ph type="ftr" sz="quarter" idx="11"/>
          </p:nvPr>
        </p:nvSpPr>
        <p:spPr/>
        <p:txBody>
          <a:bodyPr/>
          <a:lstStyle/>
          <a:p>
            <a:r>
              <a:rPr lang="en-US" smtClean="0"/>
              <a:t>House Office of Program Research/Senate Committee Services - August 3, 2012</a:t>
            </a:r>
            <a:endParaRPr lang="en-US"/>
          </a:p>
        </p:txBody>
      </p:sp>
      <p:sp>
        <p:nvSpPr>
          <p:cNvPr id="7" name="Slide Number Placeholder 6"/>
          <p:cNvSpPr>
            <a:spLocks noGrp="1"/>
          </p:cNvSpPr>
          <p:nvPr>
            <p:ph type="sldNum" sz="quarter" idx="12"/>
          </p:nvPr>
        </p:nvSpPr>
        <p:spPr/>
        <p:txBody>
          <a:bodyPr/>
          <a:lstStyle/>
          <a:p>
            <a:fld id="{3628E5AB-32F7-4379-AD64-54350D3E6E46}"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r>
              <a:rPr lang="en-US" smtClean="0"/>
              <a:t>House Office of Program Research/Senate Committee Services - August 3, 2012</a:t>
            </a:r>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3628E5AB-32F7-4379-AD64-54350D3E6E46}"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200E20D0-1C11-4977-BA48-97C3CBA98232}" type="datetime1">
              <a:rPr lang="en-US" smtClean="0"/>
              <a:t>7/31/2012</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0.xml"/>
  <Relationship Id="rId3" Type="http://schemas.openxmlformats.org/officeDocument/2006/relationships/image" Target="../media/image2.pn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image2.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76400"/>
            <a:ext cx="6858000" cy="2895600"/>
          </a:xfrm>
        </p:spPr>
        <p:txBody>
          <a:bodyPr/>
          <a:lstStyle/>
          <a:p>
            <a:pPr algn="ctr"/>
            <a:r>
              <a:rPr lang="en-US" sz="2400" dirty="0" smtClean="0">
                <a:solidFill>
                  <a:schemeClr val="tx1"/>
                </a:solidFill>
                <a:effectLst/>
              </a:rPr>
              <a:t>Chapter 548, Laws of 2009 (ESHB 2261) </a:t>
            </a:r>
            <a:br>
              <a:rPr lang="en-US" sz="2400" dirty="0" smtClean="0">
                <a:solidFill>
                  <a:schemeClr val="tx1"/>
                </a:solidFill>
                <a:effectLst/>
              </a:rPr>
            </a:br>
            <a:r>
              <a:rPr lang="en-US" sz="2400" dirty="0" smtClean="0">
                <a:solidFill>
                  <a:schemeClr val="tx1"/>
                </a:solidFill>
                <a:effectLst/>
              </a:rPr>
              <a:t>&amp; </a:t>
            </a:r>
            <a:br>
              <a:rPr lang="en-US" sz="2400" dirty="0" smtClean="0">
                <a:solidFill>
                  <a:schemeClr val="tx1"/>
                </a:solidFill>
                <a:effectLst/>
              </a:rPr>
            </a:br>
            <a:r>
              <a:rPr lang="en-US" sz="2400" dirty="0" smtClean="0">
                <a:solidFill>
                  <a:schemeClr val="tx1"/>
                </a:solidFill>
                <a:effectLst/>
              </a:rPr>
              <a:t>Chapter 236, Laws of 2010 (SHB 2776)</a:t>
            </a:r>
            <a:br>
              <a:rPr lang="en-US" sz="2400" dirty="0" smtClean="0">
                <a:solidFill>
                  <a:schemeClr val="tx1"/>
                </a:solidFill>
                <a:effectLst/>
              </a:rPr>
            </a:br>
            <a:r>
              <a:rPr lang="en-US" sz="2400" dirty="0" smtClean="0">
                <a:solidFill>
                  <a:schemeClr val="tx1"/>
                </a:solidFill>
                <a:effectLst/>
              </a:rPr>
              <a:t/>
            </a:r>
            <a:br>
              <a:rPr lang="en-US" sz="2400" dirty="0" smtClean="0">
                <a:solidFill>
                  <a:schemeClr val="tx1"/>
                </a:solidFill>
                <a:effectLst/>
              </a:rPr>
            </a:br>
            <a:r>
              <a:rPr lang="en-US" sz="4400" dirty="0" smtClean="0">
                <a:solidFill>
                  <a:schemeClr val="bg1">
                    <a:lumMod val="50000"/>
                  </a:schemeClr>
                </a:solidFill>
                <a:effectLst/>
              </a:rPr>
              <a:t>SUMMARY OF MAJOR PROVISIONS</a:t>
            </a:r>
            <a:endParaRPr lang="en-US" sz="4400" dirty="0">
              <a:solidFill>
                <a:schemeClr val="bg1">
                  <a:lumMod val="50000"/>
                </a:schemeClr>
              </a:solidFill>
              <a:effectLst/>
            </a:endParaRPr>
          </a:p>
        </p:txBody>
      </p:sp>
      <p:sp>
        <p:nvSpPr>
          <p:cNvPr id="3" name="Subtitle 2"/>
          <p:cNvSpPr>
            <a:spLocks noGrp="1"/>
          </p:cNvSpPr>
          <p:nvPr>
            <p:ph type="subTitle" idx="1"/>
          </p:nvPr>
        </p:nvSpPr>
        <p:spPr/>
        <p:txBody>
          <a:bodyPr/>
          <a:lstStyle/>
          <a:p>
            <a:r>
              <a:rPr lang="en-US" dirty="0" smtClean="0">
                <a:solidFill>
                  <a:schemeClr val="bg1">
                    <a:lumMod val="50000"/>
                  </a:schemeClr>
                </a:solidFill>
              </a:rPr>
              <a:t>Joint Task Force on Education Funding</a:t>
            </a:r>
          </a:p>
          <a:p>
            <a:r>
              <a:rPr lang="en-US" dirty="0" smtClean="0">
                <a:solidFill>
                  <a:schemeClr val="bg1">
                    <a:lumMod val="50000"/>
                  </a:schemeClr>
                </a:solidFill>
              </a:rPr>
              <a:t>August 3, 2012</a:t>
            </a:r>
            <a:endParaRPr lang="en-US" dirty="0">
              <a:solidFill>
                <a:schemeClr val="bg1">
                  <a:lumMod val="50000"/>
                </a:schemeClr>
              </a:solidFill>
            </a:endParaRPr>
          </a:p>
        </p:txBody>
      </p:sp>
      <p:sp>
        <p:nvSpPr>
          <p:cNvPr id="4" name="Subtitle 2"/>
          <p:cNvSpPr txBox="1">
            <a:spLocks/>
          </p:cNvSpPr>
          <p:nvPr/>
        </p:nvSpPr>
        <p:spPr>
          <a:xfrm>
            <a:off x="2133600" y="5181600"/>
            <a:ext cx="5732383" cy="949569"/>
          </a:xfrm>
          <a:prstGeom prst="rect">
            <a:avLst/>
          </a:prstGeom>
        </p:spPr>
        <p:txBody>
          <a:bodyPr vert="horz" lIns="91440" tIns="45720" rIns="91440" bIns="45720" rtlCol="0">
            <a:normAutofit fontScale="85000" lnSpcReduction="20000"/>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dirty="0" smtClean="0">
                <a:solidFill>
                  <a:schemeClr val="bg1">
                    <a:lumMod val="50000"/>
                  </a:schemeClr>
                </a:solidFill>
              </a:rPr>
              <a:t>House Office of Program Research</a:t>
            </a:r>
          </a:p>
          <a:p>
            <a:pPr algn="l"/>
            <a:r>
              <a:rPr lang="en-US" dirty="0" smtClean="0">
                <a:solidFill>
                  <a:schemeClr val="bg1">
                    <a:lumMod val="50000"/>
                  </a:schemeClr>
                </a:solidFill>
              </a:rPr>
              <a:t>Senate Committee Services</a:t>
            </a:r>
          </a:p>
          <a:p>
            <a:pPr algn="l"/>
            <a:r>
              <a:rPr lang="en-US" dirty="0" smtClean="0">
                <a:solidFill>
                  <a:schemeClr val="bg1">
                    <a:lumMod val="50000"/>
                  </a:schemeClr>
                </a:solidFill>
              </a:rPr>
              <a:t>Office of Financial Management </a:t>
            </a:r>
            <a:endParaRPr lang="en-US" dirty="0">
              <a:solidFill>
                <a:schemeClr val="bg1">
                  <a:lumMod val="50000"/>
                </a:schemeClr>
              </a:solidFill>
            </a:endParaRPr>
          </a:p>
        </p:txBody>
      </p:sp>
    </p:spTree>
    <p:extLst>
      <p:ext uri="{BB962C8B-B14F-4D97-AF65-F5344CB8AC3E}">
        <p14:creationId xmlns:p14="http://schemas.microsoft.com/office/powerpoint/2010/main" val="2929229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236, Laws of 2010 (SHB 2776)</a:t>
            </a:r>
            <a:endParaRPr lang="en-US" sz="3600" dirty="0">
              <a:solidFill>
                <a:schemeClr val="bg1">
                  <a:lumMod val="50000"/>
                </a:schemeClr>
              </a:solidFill>
            </a:endParaRPr>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10</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83581227"/>
              </p:ext>
            </p:extLst>
          </p:nvPr>
        </p:nvGraphicFramePr>
        <p:xfrm>
          <a:off x="304800" y="838200"/>
          <a:ext cx="8743950" cy="4421188"/>
        </p:xfrm>
        <a:graphic>
          <a:graphicData uri="http://schemas.openxmlformats.org/drawingml/2006/table">
            <a:tbl>
              <a:tblPr firstRow="1" bandRow="1"/>
              <a:tblGrid>
                <a:gridCol w="1748790"/>
                <a:gridCol w="1748790"/>
                <a:gridCol w="1748790"/>
                <a:gridCol w="1748790"/>
                <a:gridCol w="1748790"/>
              </a:tblGrid>
              <a:tr h="329075">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200" dirty="0" smtClean="0">
                          <a:solidFill>
                            <a:schemeClr val="bg1"/>
                          </a:solidFill>
                        </a:rPr>
                        <a:t>Transportation</a:t>
                      </a:r>
                      <a:endParaRPr lang="en-US" sz="12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2">
                        <a:lumMod val="75000"/>
                      </a:schemeClr>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200" dirty="0" smtClean="0">
                          <a:solidFill>
                            <a:schemeClr val="bg1"/>
                          </a:solidFill>
                        </a:rPr>
                        <a:t>K-3</a:t>
                      </a:r>
                      <a:r>
                        <a:rPr lang="en-US" sz="1200" baseline="0" dirty="0" smtClean="0">
                          <a:solidFill>
                            <a:schemeClr val="bg1"/>
                          </a:solidFill>
                        </a:rPr>
                        <a:t> class size</a:t>
                      </a:r>
                      <a:endParaRPr lang="en-US" sz="12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2">
                        <a:lumMod val="75000"/>
                      </a:schemeClr>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200" dirty="0" smtClean="0">
                          <a:solidFill>
                            <a:schemeClr val="bg1"/>
                          </a:solidFill>
                        </a:rPr>
                        <a:t>Kindergarten</a:t>
                      </a:r>
                      <a:endParaRPr lang="en-US" sz="12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2">
                        <a:lumMod val="75000"/>
                      </a:schemeClr>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200" i="1" kern="1200" dirty="0" smtClean="0">
                          <a:solidFill>
                            <a:schemeClr val="bg1"/>
                          </a:solidFill>
                          <a:latin typeface="+mn-lt"/>
                          <a:ea typeface="+mn-ea"/>
                          <a:cs typeface="+mn-cs"/>
                        </a:rPr>
                        <a:t>MSOC</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2">
                        <a:lumMod val="75000"/>
                      </a:schemeClr>
                    </a:solidFill>
                  </a:tcPr>
                </a:tc>
                <a:tc>
                  <a:txBody>
                    <a:bodyPr/>
                    <a:lstStyle>
                      <a:lvl1pPr marL="0" algn="l" defTabSz="914400" rtl="0" eaLnBrk="1" latinLnBrk="0" hangingPunct="1">
                        <a:defRPr sz="1800" b="1" kern="1200">
                          <a:solidFill>
                            <a:schemeClr val="lt1"/>
                          </a:solidFill>
                          <a:latin typeface="Palatino Linotype"/>
                        </a:defRPr>
                      </a:lvl1pPr>
                      <a:lvl2pPr marL="457200" algn="l" defTabSz="914400" rtl="0" eaLnBrk="1" latinLnBrk="0" hangingPunct="1">
                        <a:defRPr sz="1800" b="1" kern="1200">
                          <a:solidFill>
                            <a:schemeClr val="lt1"/>
                          </a:solidFill>
                          <a:latin typeface="Palatino Linotype"/>
                        </a:defRPr>
                      </a:lvl2pPr>
                      <a:lvl3pPr marL="914400" algn="l" defTabSz="914400" rtl="0" eaLnBrk="1" latinLnBrk="0" hangingPunct="1">
                        <a:defRPr sz="1800" b="1" kern="1200">
                          <a:solidFill>
                            <a:schemeClr val="lt1"/>
                          </a:solidFill>
                          <a:latin typeface="Palatino Linotype"/>
                        </a:defRPr>
                      </a:lvl3pPr>
                      <a:lvl4pPr marL="1371600" algn="l" defTabSz="914400" rtl="0" eaLnBrk="1" latinLnBrk="0" hangingPunct="1">
                        <a:defRPr sz="1800" b="1" kern="1200">
                          <a:solidFill>
                            <a:schemeClr val="lt1"/>
                          </a:solidFill>
                          <a:latin typeface="Palatino Linotype"/>
                        </a:defRPr>
                      </a:lvl4pPr>
                      <a:lvl5pPr marL="1828800" algn="l" defTabSz="914400" rtl="0" eaLnBrk="1" latinLnBrk="0" hangingPunct="1">
                        <a:defRPr sz="1800" b="1" kern="1200">
                          <a:solidFill>
                            <a:schemeClr val="lt1"/>
                          </a:solidFill>
                          <a:latin typeface="Palatino Linotype"/>
                        </a:defRPr>
                      </a:lvl5pPr>
                      <a:lvl6pPr marL="2286000" algn="l" defTabSz="914400" rtl="0" eaLnBrk="1" latinLnBrk="0" hangingPunct="1">
                        <a:defRPr sz="1800" b="1" kern="1200">
                          <a:solidFill>
                            <a:schemeClr val="lt1"/>
                          </a:solidFill>
                          <a:latin typeface="Palatino Linotype"/>
                        </a:defRPr>
                      </a:lvl6pPr>
                      <a:lvl7pPr marL="2743200" algn="l" defTabSz="914400" rtl="0" eaLnBrk="1" latinLnBrk="0" hangingPunct="1">
                        <a:defRPr sz="1800" b="1" kern="1200">
                          <a:solidFill>
                            <a:schemeClr val="lt1"/>
                          </a:solidFill>
                          <a:latin typeface="Palatino Linotype"/>
                        </a:defRPr>
                      </a:lvl7pPr>
                      <a:lvl8pPr marL="3200400" algn="l" defTabSz="914400" rtl="0" eaLnBrk="1" latinLnBrk="0" hangingPunct="1">
                        <a:defRPr sz="1800" b="1" kern="1200">
                          <a:solidFill>
                            <a:schemeClr val="lt1"/>
                          </a:solidFill>
                          <a:latin typeface="Palatino Linotype"/>
                        </a:defRPr>
                      </a:lvl8pPr>
                      <a:lvl9pPr marL="3657600" algn="l" defTabSz="914400" rtl="0" eaLnBrk="1" latinLnBrk="0" hangingPunct="1">
                        <a:defRPr sz="1800" b="1" kern="1200">
                          <a:solidFill>
                            <a:schemeClr val="lt1"/>
                          </a:solidFill>
                          <a:latin typeface="Palatino Linotype"/>
                        </a:defRPr>
                      </a:lvl9pPr>
                    </a:lstStyle>
                    <a:p>
                      <a:pPr algn="ctr"/>
                      <a:r>
                        <a:rPr lang="en-US" sz="1200" dirty="0" smtClean="0">
                          <a:solidFill>
                            <a:schemeClr val="bg1"/>
                          </a:solidFill>
                        </a:rPr>
                        <a:t>Intent Language</a:t>
                      </a:r>
                      <a:endParaRPr lang="en-US" sz="12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2">
                        <a:lumMod val="75000"/>
                      </a:schemeClr>
                    </a:solidFill>
                  </a:tcPr>
                </a:tc>
              </a:tr>
              <a:tr h="4092113">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marL="0" algn="ctr" defTabSz="914400" rtl="0" eaLnBrk="1" latinLnBrk="0" hangingPunct="1"/>
                      <a:r>
                        <a:rPr lang="en-US" sz="1200" i="1" kern="1200" baseline="0" dirty="0" smtClean="0">
                          <a:solidFill>
                            <a:schemeClr val="dk1"/>
                          </a:solidFill>
                          <a:latin typeface="+mn-lt"/>
                          <a:ea typeface="+mn-ea"/>
                          <a:cs typeface="+mn-cs"/>
                        </a:rPr>
                        <a:t>“The phase-in shall begin no later than the 2011-2013 biennium and be fully</a:t>
                      </a:r>
                    </a:p>
                    <a:p>
                      <a:pPr marL="0" algn="ctr" defTabSz="914400" rtl="0" eaLnBrk="1" latinLnBrk="0" hangingPunct="1"/>
                      <a:r>
                        <a:rPr lang="en-US" sz="1200" i="1" kern="1200" baseline="0" dirty="0" smtClean="0">
                          <a:solidFill>
                            <a:schemeClr val="dk1"/>
                          </a:solidFill>
                          <a:latin typeface="+mn-lt"/>
                          <a:ea typeface="+mn-ea"/>
                          <a:cs typeface="+mn-cs"/>
                        </a:rPr>
                        <a:t>implemented by the 2013-2015 biennium.”</a:t>
                      </a:r>
                    </a:p>
                    <a:p>
                      <a:pPr marL="0" algn="ctr" defTabSz="914400" rtl="0" eaLnBrk="1" latinLnBrk="0" hangingPunct="1"/>
                      <a:endParaRPr lang="en-US" sz="1200" i="1" kern="1200" baseline="0" dirty="0" smtClean="0">
                        <a:solidFill>
                          <a:schemeClr val="dk1"/>
                        </a:solidFill>
                        <a:latin typeface="+mn-lt"/>
                        <a:ea typeface="+mn-ea"/>
                        <a:cs typeface="+mn-cs"/>
                      </a:endParaRPr>
                    </a:p>
                    <a:p>
                      <a:pPr marL="0" algn="ctr" defTabSz="914400" rtl="0" eaLnBrk="1" latinLnBrk="0" hangingPunct="1"/>
                      <a:endParaRPr lang="en-US" sz="1200" i="1" kern="1200" baseline="0" dirty="0" smtClean="0">
                        <a:solidFill>
                          <a:schemeClr val="dk1"/>
                        </a:solidFill>
                        <a:latin typeface="+mn-lt"/>
                        <a:ea typeface="+mn-ea"/>
                        <a:cs typeface="+mn-cs"/>
                      </a:endParaRPr>
                    </a:p>
                    <a:p>
                      <a:pPr marL="0" algn="ctr" defTabSz="914400" rtl="0" eaLnBrk="1" latinLnBrk="0" hangingPunct="1"/>
                      <a:endParaRPr lang="en-US" sz="1200" i="1" kern="1200" baseline="0" dirty="0" smtClean="0">
                        <a:solidFill>
                          <a:schemeClr val="dk1"/>
                        </a:solidFill>
                        <a:latin typeface="+mn-lt"/>
                        <a:ea typeface="+mn-ea"/>
                        <a:cs typeface="+mn-cs"/>
                      </a:endParaRPr>
                    </a:p>
                    <a:p>
                      <a:pPr marL="0" algn="ctr" defTabSz="914400" rtl="0" eaLnBrk="1" latinLnBrk="0" hangingPunct="1"/>
                      <a:r>
                        <a:rPr lang="en-US" sz="800" i="1" kern="1200" baseline="0" dirty="0" smtClean="0">
                          <a:solidFill>
                            <a:schemeClr val="dk1"/>
                          </a:solidFill>
                          <a:latin typeface="+mn-lt"/>
                          <a:ea typeface="+mn-ea"/>
                          <a:cs typeface="+mn-cs"/>
                        </a:rPr>
                        <a:t>RCW 28A.160.192; effective 9/1/11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tx1">
                        <a:lumMod val="40000"/>
                        <a:lumOff val="60000"/>
                      </a:scheme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algn="ctr"/>
                      <a:r>
                        <a:rPr lang="en-US" sz="1200" i="1" kern="1200" dirty="0" smtClean="0">
                          <a:solidFill>
                            <a:schemeClr val="dk1"/>
                          </a:solidFill>
                          <a:latin typeface="+mn-lt"/>
                          <a:ea typeface="+mn-ea"/>
                          <a:cs typeface="+mn-cs"/>
                        </a:rPr>
                        <a:t>“During the 2011-2013 biennium and beginning with schools with the highest percentage of students eligible for free and reduced-price meals in the prior school year, the general education average class size for grades K-3 shall be reduced until the average class size funded under this subsection (4) is no more than 17.0 full-time equivalent students per teacher beginning in the 2017-18 school year.”</a:t>
                      </a:r>
                    </a:p>
                    <a:p>
                      <a:endParaRPr lang="en-US" sz="1800" kern="1200" baseline="0" dirty="0" smtClean="0">
                        <a:solidFill>
                          <a:schemeClr val="dk1"/>
                        </a:solidFill>
                        <a:latin typeface="+mn-lt"/>
                        <a:ea typeface="+mn-ea"/>
                        <a:cs typeface="+mn-cs"/>
                      </a:endParaRPr>
                    </a:p>
                    <a:p>
                      <a:pPr algn="ctr"/>
                      <a:r>
                        <a:rPr lang="en-US" sz="800" kern="1200" baseline="0" dirty="0" smtClean="0">
                          <a:solidFill>
                            <a:schemeClr val="dk1"/>
                          </a:solidFill>
                          <a:latin typeface="+mn-lt"/>
                          <a:ea typeface="+mn-ea"/>
                          <a:cs typeface="+mn-cs"/>
                        </a:rPr>
                        <a:t>RCW 28A.150.260  4(b)</a:t>
                      </a:r>
                      <a:r>
                        <a:rPr lang="en-US" sz="800" i="1" kern="1200" baseline="0" dirty="0" smtClean="0">
                          <a:solidFill>
                            <a:schemeClr val="dk1"/>
                          </a:solidFill>
                          <a:latin typeface="+mn-lt"/>
                          <a:ea typeface="+mn-ea"/>
                          <a:cs typeface="+mn-cs"/>
                        </a:rPr>
                        <a:t>; effective 9/1/11</a:t>
                      </a:r>
                      <a:endParaRPr lang="en-US" sz="800" i="1" kern="1200" dirty="0" smtClean="0">
                        <a:solidFill>
                          <a:schemeClr val="dk1"/>
                        </a:solidFill>
                        <a:latin typeface="+mn-lt"/>
                        <a:ea typeface="+mn-ea"/>
                        <a:cs typeface="+mn-cs"/>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tx1">
                        <a:lumMod val="40000"/>
                        <a:lumOff val="60000"/>
                      </a:scheme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algn="ctr"/>
                      <a:r>
                        <a:rPr lang="en-US" sz="1200" i="1" kern="1200" baseline="0" dirty="0" smtClean="0">
                          <a:solidFill>
                            <a:schemeClr val="dk1"/>
                          </a:solidFill>
                          <a:latin typeface="+mn-lt"/>
                          <a:ea typeface="+mn-ea"/>
                          <a:cs typeface="+mn-cs"/>
                        </a:rPr>
                        <a:t>“During the 2011-2013  biennium, funding shall continue to be phased-in each year until full statewide</a:t>
                      </a:r>
                    </a:p>
                    <a:p>
                      <a:pPr algn="ctr"/>
                      <a:r>
                        <a:rPr lang="en-US" sz="1200" i="1" kern="1200" baseline="0" dirty="0" smtClean="0">
                          <a:solidFill>
                            <a:schemeClr val="dk1"/>
                          </a:solidFill>
                          <a:latin typeface="+mn-lt"/>
                          <a:ea typeface="+mn-ea"/>
                          <a:cs typeface="+mn-cs"/>
                        </a:rPr>
                        <a:t>implementation of all-day kindergarten is achieved in the 2017-18 school year.” </a:t>
                      </a:r>
                    </a:p>
                    <a:p>
                      <a:pPr algn="ctr"/>
                      <a:endParaRPr lang="en-US" sz="1100" i="1" kern="1200" baseline="0" dirty="0" smtClean="0">
                        <a:solidFill>
                          <a:schemeClr val="dk1"/>
                        </a:solidFill>
                        <a:latin typeface="+mn-lt"/>
                        <a:ea typeface="+mn-ea"/>
                        <a:cs typeface="+mn-cs"/>
                      </a:endParaRPr>
                    </a:p>
                    <a:p>
                      <a:pPr algn="ctr"/>
                      <a:endParaRPr lang="en-US" sz="1100" i="1" kern="1200" baseline="0" dirty="0" smtClean="0">
                        <a:solidFill>
                          <a:schemeClr val="dk1"/>
                        </a:solidFill>
                        <a:latin typeface="+mn-lt"/>
                        <a:ea typeface="+mn-ea"/>
                        <a:cs typeface="+mn-cs"/>
                      </a:endParaRPr>
                    </a:p>
                    <a:p>
                      <a:pPr algn="ctr"/>
                      <a:endParaRPr lang="en-US" sz="1100" i="1" kern="1200" baseline="0" dirty="0" smtClean="0">
                        <a:solidFill>
                          <a:schemeClr val="dk1"/>
                        </a:solidFill>
                        <a:latin typeface="+mn-lt"/>
                        <a:ea typeface="+mn-ea"/>
                        <a:cs typeface="+mn-cs"/>
                      </a:endParaRPr>
                    </a:p>
                    <a:p>
                      <a:pPr algn="ctr"/>
                      <a:r>
                        <a:rPr lang="en-US" sz="1100" i="1" kern="1200" baseline="0" dirty="0" smtClean="0">
                          <a:solidFill>
                            <a:schemeClr val="dk1"/>
                          </a:solidFill>
                          <a:latin typeface="+mn-lt"/>
                          <a:ea typeface="+mn-ea"/>
                          <a:cs typeface="+mn-cs"/>
                        </a:rPr>
                        <a:t> </a:t>
                      </a:r>
                      <a:r>
                        <a:rPr lang="en-US" sz="800" i="1" kern="1200" baseline="0" dirty="0" smtClean="0">
                          <a:solidFill>
                            <a:schemeClr val="dk1"/>
                          </a:solidFill>
                          <a:latin typeface="+mn-lt"/>
                          <a:ea typeface="+mn-ea"/>
                          <a:cs typeface="+mn-cs"/>
                        </a:rPr>
                        <a:t>RCW 28A.150.315; effective 9/1/11</a:t>
                      </a:r>
                      <a:endParaRPr lang="en-US" sz="800" i="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tx1">
                        <a:lumMod val="40000"/>
                        <a:lumOff val="60000"/>
                      </a:scheme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algn="ctr"/>
                      <a:r>
                        <a:rPr lang="en-US" sz="1200" i="1" kern="1200" dirty="0" smtClean="0">
                          <a:solidFill>
                            <a:schemeClr val="dk1"/>
                          </a:solidFill>
                          <a:latin typeface="+mn-lt"/>
                          <a:ea typeface="+mn-ea"/>
                          <a:cs typeface="+mn-cs"/>
                        </a:rPr>
                        <a:t>“During the 2011-2013 biennium, the minimum allocation for maintenance, supplies, and</a:t>
                      </a:r>
                      <a:r>
                        <a:rPr lang="en-US" sz="1200" i="1" kern="1200" baseline="0" dirty="0" smtClean="0">
                          <a:solidFill>
                            <a:schemeClr val="dk1"/>
                          </a:solidFill>
                          <a:latin typeface="+mn-lt"/>
                          <a:ea typeface="+mn-ea"/>
                          <a:cs typeface="+mn-cs"/>
                        </a:rPr>
                        <a:t> </a:t>
                      </a:r>
                      <a:r>
                        <a:rPr lang="en-US" sz="1200" i="1" kern="1200" dirty="0" smtClean="0">
                          <a:solidFill>
                            <a:schemeClr val="dk1"/>
                          </a:solidFill>
                          <a:latin typeface="+mn-lt"/>
                          <a:ea typeface="+mn-ea"/>
                          <a:cs typeface="+mn-cs"/>
                        </a:rPr>
                        <a:t>operating costs shall be increased as specified in the omnibus</a:t>
                      </a:r>
                      <a:r>
                        <a:rPr lang="en-US" sz="1200" i="1" kern="1200" baseline="0" dirty="0" smtClean="0">
                          <a:solidFill>
                            <a:schemeClr val="dk1"/>
                          </a:solidFill>
                          <a:latin typeface="+mn-lt"/>
                          <a:ea typeface="+mn-ea"/>
                          <a:cs typeface="+mn-cs"/>
                        </a:rPr>
                        <a:t> </a:t>
                      </a:r>
                      <a:r>
                        <a:rPr lang="en-US" sz="1200" i="1" kern="1200" dirty="0" smtClean="0">
                          <a:solidFill>
                            <a:schemeClr val="dk1"/>
                          </a:solidFill>
                          <a:latin typeface="+mn-lt"/>
                          <a:ea typeface="+mn-ea"/>
                          <a:cs typeface="+mn-cs"/>
                        </a:rPr>
                        <a:t>appropriations act. The following allocations, adjusted for inflation</a:t>
                      </a:r>
                      <a:r>
                        <a:rPr lang="en-US" sz="1200" i="1" kern="1200" baseline="0" dirty="0" smtClean="0">
                          <a:solidFill>
                            <a:schemeClr val="dk1"/>
                          </a:solidFill>
                          <a:latin typeface="+mn-lt"/>
                          <a:ea typeface="+mn-ea"/>
                          <a:cs typeface="+mn-cs"/>
                        </a:rPr>
                        <a:t> </a:t>
                      </a:r>
                      <a:r>
                        <a:rPr lang="en-US" sz="1200" i="1" kern="1200" dirty="0" smtClean="0">
                          <a:solidFill>
                            <a:schemeClr val="dk1"/>
                          </a:solidFill>
                          <a:latin typeface="+mn-lt"/>
                          <a:ea typeface="+mn-ea"/>
                          <a:cs typeface="+mn-cs"/>
                        </a:rPr>
                        <a:t>from the 2007-08 school year, are provided in the 2015-16 school year,</a:t>
                      </a:r>
                      <a:r>
                        <a:rPr lang="en-US" sz="1200" i="1" kern="1200" baseline="0" dirty="0" smtClean="0">
                          <a:solidFill>
                            <a:schemeClr val="dk1"/>
                          </a:solidFill>
                          <a:latin typeface="+mn-lt"/>
                          <a:ea typeface="+mn-ea"/>
                          <a:cs typeface="+mn-cs"/>
                        </a:rPr>
                        <a:t> </a:t>
                      </a:r>
                      <a:r>
                        <a:rPr lang="en-US" sz="1200" i="1" kern="1200" dirty="0" smtClean="0">
                          <a:solidFill>
                            <a:schemeClr val="dk1"/>
                          </a:solidFill>
                          <a:latin typeface="+mn-lt"/>
                          <a:ea typeface="+mn-ea"/>
                          <a:cs typeface="+mn-cs"/>
                        </a:rPr>
                        <a:t>after which the allocations shall be adjusted annually for inflation.”</a:t>
                      </a:r>
                    </a:p>
                    <a:p>
                      <a:pPr algn="ctr"/>
                      <a:endParaRPr lang="en-US" sz="800" i="1" kern="1200" dirty="0" smtClean="0">
                        <a:solidFill>
                          <a:schemeClr val="dk1"/>
                        </a:solidFill>
                        <a:latin typeface="+mn-lt"/>
                        <a:ea typeface="+mn-ea"/>
                        <a:cs typeface="+mn-cs"/>
                      </a:endParaRPr>
                    </a:p>
                    <a:p>
                      <a:pPr algn="ctr"/>
                      <a:endParaRPr lang="en-US" sz="800" i="1" kern="1200" dirty="0" smtClean="0">
                        <a:solidFill>
                          <a:schemeClr val="dk1"/>
                        </a:solidFill>
                        <a:latin typeface="+mn-lt"/>
                        <a:ea typeface="+mn-ea"/>
                        <a:cs typeface="+mn-cs"/>
                      </a:endParaRPr>
                    </a:p>
                    <a:p>
                      <a:pPr algn="ctr"/>
                      <a:endParaRPr lang="en-US" sz="800" i="1" kern="1200" dirty="0" smtClean="0">
                        <a:solidFill>
                          <a:schemeClr val="dk1"/>
                        </a:solidFill>
                        <a:latin typeface="+mn-lt"/>
                        <a:ea typeface="+mn-ea"/>
                        <a:cs typeface="+mn-cs"/>
                      </a:endParaRPr>
                    </a:p>
                    <a:p>
                      <a:pPr algn="ctr"/>
                      <a:r>
                        <a:rPr lang="en-US" sz="800" kern="1200" baseline="0" dirty="0" smtClean="0">
                          <a:solidFill>
                            <a:schemeClr val="dk1"/>
                          </a:solidFill>
                          <a:latin typeface="+mn-lt"/>
                          <a:ea typeface="+mn-ea"/>
                          <a:cs typeface="+mn-cs"/>
                        </a:rPr>
                        <a:t>RCW 28A.150.260  8(b)</a:t>
                      </a:r>
                      <a:r>
                        <a:rPr lang="en-US" sz="800" i="1" kern="1200" baseline="0" dirty="0" smtClean="0">
                          <a:solidFill>
                            <a:schemeClr val="dk1"/>
                          </a:solidFill>
                          <a:latin typeface="+mn-lt"/>
                          <a:ea typeface="+mn-ea"/>
                          <a:cs typeface="+mn-cs"/>
                        </a:rPr>
                        <a:t>; effective 9/1/11</a:t>
                      </a:r>
                      <a:endParaRPr lang="en-US" sz="800" i="1" kern="1200" dirty="0" smtClean="0">
                        <a:solidFill>
                          <a:schemeClr val="dk1"/>
                        </a:solidFill>
                        <a:latin typeface="+mn-lt"/>
                        <a:ea typeface="+mn-ea"/>
                        <a:cs typeface="+mn-cs"/>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tx1">
                        <a:lumMod val="40000"/>
                        <a:lumOff val="60000"/>
                      </a:schemeClr>
                    </a:solidFill>
                  </a:tcPr>
                </a:tc>
                <a:tc>
                  <a:txBody>
                    <a:bodyPr/>
                    <a:lstStyle>
                      <a:lvl1pPr marL="0" algn="l" defTabSz="914400" rtl="0" eaLnBrk="1" latinLnBrk="0" hangingPunct="1">
                        <a:defRPr sz="1800" kern="1200">
                          <a:solidFill>
                            <a:schemeClr val="dk1"/>
                          </a:solidFill>
                          <a:latin typeface="Palatino Linotype"/>
                        </a:defRPr>
                      </a:lvl1pPr>
                      <a:lvl2pPr marL="457200" algn="l" defTabSz="914400" rtl="0" eaLnBrk="1" latinLnBrk="0" hangingPunct="1">
                        <a:defRPr sz="1800" kern="1200">
                          <a:solidFill>
                            <a:schemeClr val="dk1"/>
                          </a:solidFill>
                          <a:latin typeface="Palatino Linotype"/>
                        </a:defRPr>
                      </a:lvl2pPr>
                      <a:lvl3pPr marL="914400" algn="l" defTabSz="914400" rtl="0" eaLnBrk="1" latinLnBrk="0" hangingPunct="1">
                        <a:defRPr sz="1800" kern="1200">
                          <a:solidFill>
                            <a:schemeClr val="dk1"/>
                          </a:solidFill>
                          <a:latin typeface="Palatino Linotype"/>
                        </a:defRPr>
                      </a:lvl3pPr>
                      <a:lvl4pPr marL="1371600" algn="l" defTabSz="914400" rtl="0" eaLnBrk="1" latinLnBrk="0" hangingPunct="1">
                        <a:defRPr sz="1800" kern="1200">
                          <a:solidFill>
                            <a:schemeClr val="dk1"/>
                          </a:solidFill>
                          <a:latin typeface="Palatino Linotype"/>
                        </a:defRPr>
                      </a:lvl4pPr>
                      <a:lvl5pPr marL="1828800" algn="l" defTabSz="914400" rtl="0" eaLnBrk="1" latinLnBrk="0" hangingPunct="1">
                        <a:defRPr sz="1800" kern="1200">
                          <a:solidFill>
                            <a:schemeClr val="dk1"/>
                          </a:solidFill>
                          <a:latin typeface="Palatino Linotype"/>
                        </a:defRPr>
                      </a:lvl5pPr>
                      <a:lvl6pPr marL="2286000" algn="l" defTabSz="914400" rtl="0" eaLnBrk="1" latinLnBrk="0" hangingPunct="1">
                        <a:defRPr sz="1800" kern="1200">
                          <a:solidFill>
                            <a:schemeClr val="dk1"/>
                          </a:solidFill>
                          <a:latin typeface="Palatino Linotype"/>
                        </a:defRPr>
                      </a:lvl6pPr>
                      <a:lvl7pPr marL="2743200" algn="l" defTabSz="914400" rtl="0" eaLnBrk="1" latinLnBrk="0" hangingPunct="1">
                        <a:defRPr sz="1800" kern="1200">
                          <a:solidFill>
                            <a:schemeClr val="dk1"/>
                          </a:solidFill>
                          <a:latin typeface="Palatino Linotype"/>
                        </a:defRPr>
                      </a:lvl7pPr>
                      <a:lvl8pPr marL="3200400" algn="l" defTabSz="914400" rtl="0" eaLnBrk="1" latinLnBrk="0" hangingPunct="1">
                        <a:defRPr sz="1800" kern="1200">
                          <a:solidFill>
                            <a:schemeClr val="dk1"/>
                          </a:solidFill>
                          <a:latin typeface="Palatino Linotype"/>
                        </a:defRPr>
                      </a:lvl8pPr>
                      <a:lvl9pPr marL="3657600" algn="l" defTabSz="914400" rtl="0" eaLnBrk="1" latinLnBrk="0" hangingPunct="1">
                        <a:defRPr sz="1800" kern="1200">
                          <a:solidFill>
                            <a:schemeClr val="dk1"/>
                          </a:solidFill>
                          <a:latin typeface="Palatino Linotype"/>
                        </a:defRPr>
                      </a:lvl9pPr>
                    </a:lstStyle>
                    <a:p>
                      <a:pPr algn="ctr"/>
                      <a:r>
                        <a:rPr lang="en-US" sz="1200" i="1" kern="1200" dirty="0" smtClean="0">
                          <a:solidFill>
                            <a:schemeClr val="dk1"/>
                          </a:solidFill>
                          <a:latin typeface="+mn-lt"/>
                          <a:ea typeface="+mn-ea"/>
                          <a:cs typeface="+mn-cs"/>
                        </a:rPr>
                        <a:t>“It is the intent of the legislature that specified policies and allocation formulas adopted under this act will constitute the legislature's definition of basic education under Article IX of the state Constitution once fully implemented.”</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tx1">
                        <a:lumMod val="40000"/>
                        <a:lumOff val="60000"/>
                      </a:schemeClr>
                    </a:solidFill>
                  </a:tcPr>
                </a:tc>
              </a:tr>
            </a:tbl>
          </a:graphicData>
        </a:graphic>
      </p:graphicFrame>
      <p:sp>
        <p:nvSpPr>
          <p:cNvPr id="8" name="Rectangle 7"/>
          <p:cNvSpPr/>
          <p:nvPr/>
        </p:nvSpPr>
        <p:spPr>
          <a:xfrm>
            <a:off x="304800" y="304800"/>
            <a:ext cx="5921878" cy="461665"/>
          </a:xfrm>
          <a:prstGeom prst="rect">
            <a:avLst/>
          </a:prstGeom>
        </p:spPr>
        <p:txBody>
          <a:bodyPr wrap="none">
            <a:spAutoFit/>
          </a:bodyPr>
          <a:lstStyle/>
          <a:p>
            <a:r>
              <a:rPr lang="en-US" sz="2400" b="1" dirty="0" smtClean="0"/>
              <a:t>By what year is each enhancement required?</a:t>
            </a:r>
            <a:endParaRPr lang="en-US" sz="2400" b="1" dirty="0"/>
          </a:p>
        </p:txBody>
      </p:sp>
    </p:spTree>
    <p:extLst>
      <p:ext uri="{BB962C8B-B14F-4D97-AF65-F5344CB8AC3E}">
        <p14:creationId xmlns:p14="http://schemas.microsoft.com/office/powerpoint/2010/main" val="235379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5257800"/>
            <a:ext cx="8153400" cy="990600"/>
          </a:xfrm>
        </p:spPr>
        <p:txBody>
          <a:bodyPr/>
          <a:lstStyle/>
          <a:p>
            <a:pPr algn="r"/>
            <a:r>
              <a:rPr lang="en-US" sz="3600" dirty="0">
                <a:solidFill>
                  <a:schemeClr val="bg1">
                    <a:lumMod val="50000"/>
                  </a:schemeClr>
                </a:solidFill>
              </a:rPr>
              <a:t>Chapter 236, Laws of 2010 (SHB 2776)</a:t>
            </a:r>
            <a:endParaRPr lang="en-US" sz="3600" dirty="0"/>
          </a:p>
        </p:txBody>
      </p:sp>
      <p:sp>
        <p:nvSpPr>
          <p:cNvPr id="5" name="Footer Placeholder 4"/>
          <p:cNvSpPr>
            <a:spLocks noGrp="1"/>
          </p:cNvSpPr>
          <p:nvPr>
            <p:ph type="ftr" sz="quarter" idx="11"/>
          </p:nvPr>
        </p:nvSpPr>
        <p:spPr/>
        <p:txBody>
          <a:bodyPr/>
          <a:lstStyle/>
          <a:p>
            <a:r>
              <a:rPr lang="en-US" dirty="0"/>
              <a:t>House Office of Program Research/Senate Committee Services/Office of Financial Management - August 3, 2012</a:t>
            </a:r>
          </a:p>
        </p:txBody>
      </p:sp>
      <p:sp>
        <p:nvSpPr>
          <p:cNvPr id="4" name="Slide Number Placeholder 3"/>
          <p:cNvSpPr>
            <a:spLocks noGrp="1"/>
          </p:cNvSpPr>
          <p:nvPr>
            <p:ph type="sldNum" sz="quarter" idx="12"/>
          </p:nvPr>
        </p:nvSpPr>
        <p:spPr/>
        <p:txBody>
          <a:bodyPr/>
          <a:lstStyle/>
          <a:p>
            <a:fld id="{3628E5AB-32F7-4379-AD64-54350D3E6E46}" type="slidenum">
              <a:rPr lang="en-US" smtClean="0"/>
              <a:t>11</a:t>
            </a:fld>
            <a:endParaRPr lang="en-US"/>
          </a:p>
        </p:txBody>
      </p:sp>
      <p:sp>
        <p:nvSpPr>
          <p:cNvPr id="9" name="Content Placeholder 8"/>
          <p:cNvSpPr>
            <a:spLocks noGrp="1"/>
          </p:cNvSpPr>
          <p:nvPr>
            <p:ph sz="quarter" idx="13"/>
          </p:nvPr>
        </p:nvSpPr>
        <p:spPr>
          <a:xfrm>
            <a:off x="396240" y="3581400"/>
            <a:ext cx="8610600" cy="2209800"/>
          </a:xfrm>
        </p:spPr>
        <p:txBody>
          <a:bodyPr>
            <a:normAutofit fontScale="92500" lnSpcReduction="20000"/>
          </a:bodyPr>
          <a:lstStyle/>
          <a:p>
            <a:pPr marL="0" indent="0">
              <a:buNone/>
            </a:pPr>
            <a:r>
              <a:rPr lang="en-US" sz="1600" b="1" dirty="0"/>
              <a:t>Assumptions:</a:t>
            </a:r>
          </a:p>
          <a:p>
            <a:pPr marL="685800" lvl="3" indent="-342900">
              <a:buFont typeface="Arial" pitchFamily="34" charset="0"/>
              <a:buChar char="»"/>
            </a:pPr>
            <a:r>
              <a:rPr lang="en-US" sz="1600" dirty="0"/>
              <a:t>Each enhancement is implemented linearly until full implementation is achieved</a:t>
            </a:r>
          </a:p>
          <a:p>
            <a:pPr marL="685800" lvl="3" indent="-342900">
              <a:buFont typeface="Arial" pitchFamily="34" charset="0"/>
              <a:buChar char="»"/>
            </a:pPr>
            <a:r>
              <a:rPr lang="en-US" sz="1600" dirty="0"/>
              <a:t>The base value from which the estimate is built is the current enacted budget, E3SHB 2127</a:t>
            </a:r>
          </a:p>
          <a:p>
            <a:pPr marL="685800" lvl="3" indent="-342900">
              <a:buFont typeface="Arial" pitchFamily="34" charset="0"/>
              <a:buChar char="»"/>
            </a:pPr>
            <a:r>
              <a:rPr lang="en-US" sz="1600" dirty="0"/>
              <a:t>Caseload growth is based on the June 2012 Caseload Forecast</a:t>
            </a:r>
          </a:p>
          <a:p>
            <a:pPr marL="685800" lvl="3" indent="-342900">
              <a:buFont typeface="Arial" pitchFamily="34" charset="0"/>
              <a:buChar char="»"/>
            </a:pPr>
            <a:r>
              <a:rPr lang="en-US" sz="1600" dirty="0"/>
              <a:t>K-12 salary </a:t>
            </a:r>
            <a:r>
              <a:rPr lang="en-US" sz="1600" dirty="0" smtClean="0"/>
              <a:t>reduction in the 2011-13 biennium is </a:t>
            </a:r>
            <a:r>
              <a:rPr lang="en-US" sz="1600" dirty="0"/>
              <a:t>restored</a:t>
            </a:r>
            <a:r>
              <a:rPr lang="en-US" sz="1600" dirty="0" smtClean="0"/>
              <a:t>.</a:t>
            </a:r>
          </a:p>
          <a:p>
            <a:pPr marL="1143000" lvl="4" indent="-342900"/>
            <a:r>
              <a:rPr lang="en-US" sz="1600" dirty="0" smtClean="0"/>
              <a:t>Reductions were 1.9</a:t>
            </a:r>
            <a:r>
              <a:rPr lang="en-US" sz="1600" dirty="0"/>
              <a:t>% (CIS) and 3.0% (Admin &amp; Classified)</a:t>
            </a:r>
            <a:endParaRPr lang="en-US" sz="1600" b="1" dirty="0"/>
          </a:p>
          <a:p>
            <a:pPr marL="685800" lvl="3" indent="-342900">
              <a:buFont typeface="Arial" pitchFamily="34" charset="0"/>
              <a:buChar char="»"/>
            </a:pPr>
            <a:r>
              <a:rPr lang="en-US" sz="1600" dirty="0"/>
              <a:t>The impact of the ESHB 2261 </a:t>
            </a:r>
            <a:r>
              <a:rPr lang="en-US" sz="1600" dirty="0" smtClean="0"/>
              <a:t>revisions to the definition of basic education – an </a:t>
            </a:r>
            <a:r>
              <a:rPr lang="en-US" sz="1600" dirty="0"/>
              <a:t>increase in instructional time from 1,000 hours to 1,080 hours and increased graduation credit </a:t>
            </a:r>
            <a:r>
              <a:rPr lang="en-US" sz="1600" dirty="0" smtClean="0"/>
              <a:t>requirements – are not </a:t>
            </a:r>
            <a:r>
              <a:rPr lang="en-US" sz="1600" dirty="0"/>
              <a:t>included in the figures above.</a:t>
            </a:r>
          </a:p>
          <a:p>
            <a:endParaRPr lang="en-US" dirty="0"/>
          </a:p>
        </p:txBody>
      </p:sp>
      <p:graphicFrame>
        <p:nvGraphicFramePr>
          <p:cNvPr id="12" name="Content Placeholder 6"/>
          <p:cNvGraphicFramePr>
            <a:graphicFrameLocks noGrp="1"/>
          </p:cNvGraphicFramePr>
          <p:nvPr>
            <p:ph sz="quarter" idx="14"/>
            <p:extLst>
              <p:ext uri="{D42A27DB-BD31-4B8C-83A1-F6EECF244321}">
                <p14:modId xmlns:p14="http://schemas.microsoft.com/office/powerpoint/2010/main" val="687893507"/>
              </p:ext>
            </p:extLst>
          </p:nvPr>
        </p:nvGraphicFramePr>
        <p:xfrm>
          <a:off x="396240" y="424863"/>
          <a:ext cx="8610600" cy="2845665"/>
        </p:xfrm>
        <a:graphic>
          <a:graphicData uri="http://schemas.openxmlformats.org/drawingml/2006/table">
            <a:tbl>
              <a:tblPr/>
              <a:tblGrid>
                <a:gridCol w="2383292"/>
                <a:gridCol w="653482"/>
                <a:gridCol w="653482"/>
                <a:gridCol w="730363"/>
                <a:gridCol w="807245"/>
                <a:gridCol w="845684"/>
                <a:gridCol w="845684"/>
                <a:gridCol w="845684"/>
                <a:gridCol w="845684"/>
              </a:tblGrid>
              <a:tr h="533400">
                <a:tc gridSpan="9">
                  <a:txBody>
                    <a:bodyPr/>
                    <a:lstStyle/>
                    <a:p>
                      <a:pPr algn="ctr" fontAlgn="b"/>
                      <a:r>
                        <a:rPr lang="en-US" sz="1400" b="1" i="0" u="none" strike="noStrike" dirty="0">
                          <a:solidFill>
                            <a:srgbClr val="000000"/>
                          </a:solidFill>
                          <a:effectLst/>
                          <a:latin typeface="Times New Roman"/>
                        </a:rPr>
                        <a:t>Estimated Cost to Fully Implement the Enhancements as Required by SHB 2776</a:t>
                      </a:r>
                      <a:br>
                        <a:rPr lang="en-US" sz="1400" b="1" i="0" u="none" strike="noStrike" dirty="0">
                          <a:solidFill>
                            <a:srgbClr val="000000"/>
                          </a:solidFill>
                          <a:effectLst/>
                          <a:latin typeface="Times New Roman"/>
                        </a:rPr>
                      </a:br>
                      <a:r>
                        <a:rPr lang="en-US" sz="1100" b="0" i="0" u="none" strike="noStrike" dirty="0">
                          <a:solidFill>
                            <a:srgbClr val="000000"/>
                          </a:solidFill>
                          <a:effectLst/>
                          <a:latin typeface="Times New Roman"/>
                        </a:rPr>
                        <a:t>(Dollars in </a:t>
                      </a:r>
                      <a:r>
                        <a:rPr lang="en-US" sz="1100" b="0" i="0" u="none" strike="noStrike" dirty="0" smtClean="0">
                          <a:solidFill>
                            <a:srgbClr val="000000"/>
                          </a:solidFill>
                          <a:effectLst/>
                          <a:latin typeface="Times New Roman"/>
                        </a:rPr>
                        <a:t>Millions)</a:t>
                      </a:r>
                      <a:endParaRPr lang="en-US" sz="1100" b="1" i="0" u="none" strike="noStrike" dirty="0">
                        <a:solidFill>
                          <a:srgbClr val="000000"/>
                        </a:solidFill>
                        <a:effectLst/>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2035">
                <a:tc>
                  <a:txBody>
                    <a:bodyPr/>
                    <a:lstStyle/>
                    <a:p>
                      <a:pPr algn="l" fontAlgn="b"/>
                      <a:r>
                        <a:rPr lang="en-US" sz="1150" b="1" i="0" u="none" strike="noStrike" dirty="0">
                          <a:solidFill>
                            <a:srgbClr val="000000"/>
                          </a:solidFill>
                          <a:effectLst/>
                          <a:latin typeface="Times New Roman"/>
                        </a:rPr>
                        <a:t>Enhancement</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50" b="1" i="0" u="none" strike="noStrike" dirty="0">
                          <a:solidFill>
                            <a:srgbClr val="000000"/>
                          </a:solidFill>
                          <a:effectLst/>
                          <a:latin typeface="Times New Roman"/>
                        </a:rPr>
                        <a:t>FY 2012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1" i="0" u="none" strike="noStrike" dirty="0">
                          <a:solidFill>
                            <a:srgbClr val="000000"/>
                          </a:solidFill>
                          <a:effectLst/>
                          <a:latin typeface="Times New Roman"/>
                        </a:rPr>
                        <a:t>FY 2013</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1" i="0" u="none" strike="noStrike" dirty="0">
                          <a:solidFill>
                            <a:srgbClr val="000000"/>
                          </a:solidFill>
                          <a:effectLst/>
                          <a:latin typeface="Times New Roman"/>
                        </a:rPr>
                        <a:t>FY 2014</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effectLst/>
                          <a:latin typeface="Times New Roman"/>
                        </a:rPr>
                        <a:t>FY 2015</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effectLst/>
                          <a:latin typeface="Times New Roman"/>
                        </a:rPr>
                        <a:t>FY 2016</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effectLst/>
                          <a:latin typeface="Times New Roman"/>
                        </a:rPr>
                        <a:t>FY 2017</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effectLst/>
                          <a:latin typeface="Times New Roman"/>
                        </a:rPr>
                        <a:t>FY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effectLst/>
                          <a:latin typeface="Times New Roman"/>
                        </a:rPr>
                        <a:t>FY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932">
                <a:tc>
                  <a:txBody>
                    <a:bodyPr/>
                    <a:lstStyle/>
                    <a:p>
                      <a:pPr algn="l" fontAlgn="b"/>
                      <a:r>
                        <a:rPr lang="en-US" sz="1150" b="0" i="0" u="none" strike="noStrike" dirty="0">
                          <a:solidFill>
                            <a:srgbClr val="000000"/>
                          </a:solidFill>
                          <a:effectLst/>
                          <a:latin typeface="Times New Roman"/>
                        </a:rPr>
                        <a:t>Transportation</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2.2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2.8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42.9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BF1DE"/>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98.7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111.6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113.5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algn="r" defTabSz="914400" rtl="0" eaLnBrk="1" fontAlgn="b" latinLnBrk="0" hangingPunct="1"/>
                      <a:r>
                        <a:rPr lang="en-US" sz="1150" b="0" i="0" u="none" strike="noStrike" kern="1200" dirty="0">
                          <a:solidFill>
                            <a:srgbClr val="000000"/>
                          </a:solidFill>
                          <a:effectLst/>
                          <a:latin typeface="Times New Roman"/>
                          <a:ea typeface="+mn-ea"/>
                          <a:cs typeface="+mn-cs"/>
                        </a:rPr>
                        <a:t>$</a:t>
                      </a:r>
                      <a:r>
                        <a:rPr lang="en-US" sz="1150" b="0" i="0" u="none" strike="noStrike" kern="1200" dirty="0" smtClean="0">
                          <a:solidFill>
                            <a:srgbClr val="000000"/>
                          </a:solidFill>
                          <a:effectLst/>
                          <a:latin typeface="Times New Roman"/>
                          <a:ea typeface="+mn-ea"/>
                          <a:cs typeface="+mn-cs"/>
                        </a:rPr>
                        <a:t>115.4 </a:t>
                      </a:r>
                      <a:endParaRPr lang="en-US" sz="1150" b="0" i="0" u="none" strike="noStrike" kern="1200" dirty="0">
                        <a:solidFill>
                          <a:srgbClr val="000000"/>
                        </a:solidFill>
                        <a:effectLst/>
                        <a:latin typeface="Times New Roman"/>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marL="0" algn="r" defTabSz="914400" rtl="0" eaLnBrk="1" fontAlgn="b" latinLnBrk="0" hangingPunct="1"/>
                      <a:r>
                        <a:rPr lang="en-US" sz="1150" b="0" i="0" u="none" strike="noStrike" kern="1200" dirty="0">
                          <a:solidFill>
                            <a:srgbClr val="000000"/>
                          </a:solidFill>
                          <a:effectLst/>
                          <a:latin typeface="Times New Roman"/>
                          <a:ea typeface="+mn-ea"/>
                          <a:cs typeface="+mn-cs"/>
                        </a:rPr>
                        <a:t>$</a:t>
                      </a:r>
                      <a:r>
                        <a:rPr lang="en-US" sz="1150" b="0" i="0" u="none" strike="noStrike" kern="1200" dirty="0" smtClean="0">
                          <a:solidFill>
                            <a:srgbClr val="000000"/>
                          </a:solidFill>
                          <a:effectLst/>
                          <a:latin typeface="Times New Roman"/>
                          <a:ea typeface="+mn-ea"/>
                          <a:cs typeface="+mn-cs"/>
                        </a:rPr>
                        <a:t>117.4 </a:t>
                      </a:r>
                      <a:endParaRPr lang="en-US" sz="1150" b="0" i="0" u="none" strike="noStrike" kern="1200" dirty="0">
                        <a:solidFill>
                          <a:srgbClr val="000000"/>
                        </a:solidFill>
                        <a:effectLst/>
                        <a:latin typeface="Times New Roman"/>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436467">
                <a:tc>
                  <a:txBody>
                    <a:bodyPr/>
                    <a:lstStyle/>
                    <a:p>
                      <a:pPr algn="l" fontAlgn="b"/>
                      <a:r>
                        <a:rPr lang="en-US" sz="1150" b="0" i="0" u="none" strike="noStrike" dirty="0">
                          <a:solidFill>
                            <a:srgbClr val="000000"/>
                          </a:solidFill>
                          <a:effectLst/>
                          <a:latin typeface="Times New Roman"/>
                        </a:rPr>
                        <a:t>Materials, Supplies &amp; </a:t>
                      </a:r>
                      <a:endParaRPr lang="en-US" sz="1150" b="0" i="0" u="none" strike="noStrike" dirty="0" smtClean="0">
                        <a:solidFill>
                          <a:srgbClr val="000000"/>
                        </a:solidFill>
                        <a:effectLst/>
                        <a:latin typeface="Times New Roman"/>
                      </a:endParaRPr>
                    </a:p>
                    <a:p>
                      <a:pPr algn="l" fontAlgn="b"/>
                      <a:r>
                        <a:rPr lang="en-US" sz="1150" b="0" i="0" u="none" strike="noStrike" dirty="0" smtClean="0">
                          <a:solidFill>
                            <a:srgbClr val="000000"/>
                          </a:solidFill>
                          <a:effectLst/>
                          <a:latin typeface="Times New Roman"/>
                        </a:rPr>
                        <a:t>Operating </a:t>
                      </a:r>
                      <a:r>
                        <a:rPr lang="en-US" sz="1150" b="0" i="0" u="none" strike="noStrike" dirty="0">
                          <a:solidFill>
                            <a:srgbClr val="000000"/>
                          </a:solidFill>
                          <a:effectLst/>
                          <a:latin typeface="Times New Roman"/>
                        </a:rPr>
                        <a:t>Costs</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r" fontAlgn="b"/>
                      <a:r>
                        <a:rPr lang="en-US" sz="1150" b="0" i="0" u="none" strike="noStrike" dirty="0">
                          <a:solidFill>
                            <a:srgbClr val="000000"/>
                          </a:solidFill>
                          <a:effectLst/>
                          <a:latin typeface="Times New Roman"/>
                        </a:rPr>
                        <a:t>$0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$0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179.7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CE6F1"/>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417.4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CE6F1"/>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665.8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745.1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766.9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787.8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17932">
                <a:tc>
                  <a:txBody>
                    <a:bodyPr/>
                    <a:lstStyle/>
                    <a:p>
                      <a:pPr algn="l" fontAlgn="b"/>
                      <a:r>
                        <a:rPr lang="en-US" sz="1150" b="0" i="0" u="none" strike="noStrike" dirty="0">
                          <a:solidFill>
                            <a:srgbClr val="000000"/>
                          </a:solidFill>
                          <a:effectLst/>
                          <a:latin typeface="Times New Roman"/>
                        </a:rPr>
                        <a:t>Reduce K-3 Class Size</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14.7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18.9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63.5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8CCE4"/>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155.7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8CCE4"/>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263.4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8CCE4"/>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399.4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8CCE4"/>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553.9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C4D79B"/>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596.7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17932">
                <a:tc>
                  <a:txBody>
                    <a:bodyPr/>
                    <a:lstStyle/>
                    <a:p>
                      <a:pPr algn="l" fontAlgn="b"/>
                      <a:r>
                        <a:rPr lang="en-US" sz="1150" b="0" i="0" u="none" strike="noStrike" dirty="0">
                          <a:solidFill>
                            <a:srgbClr val="000000"/>
                          </a:solidFill>
                          <a:effectLst/>
                          <a:latin typeface="Times New Roman"/>
                        </a:rPr>
                        <a:t>Full Day Kindergarten</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1.1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3.9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27.4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61.9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95.5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131.9 </a:t>
                      </a:r>
                      <a:endParaRPr lang="en-US" sz="115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168.0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en-US" sz="1150" b="0" i="0" u="none" strike="noStrike" dirty="0">
                          <a:solidFill>
                            <a:srgbClr val="000000"/>
                          </a:solidFill>
                          <a:effectLst/>
                          <a:latin typeface="Times New Roman"/>
                        </a:rPr>
                        <a:t>$</a:t>
                      </a:r>
                      <a:r>
                        <a:rPr lang="en-US" sz="1150" b="0" i="0" u="none" strike="noStrike" dirty="0" smtClean="0">
                          <a:solidFill>
                            <a:srgbClr val="000000"/>
                          </a:solidFill>
                          <a:effectLst/>
                          <a:latin typeface="Times New Roman"/>
                        </a:rPr>
                        <a:t>180.7 </a:t>
                      </a:r>
                      <a:endParaRPr lang="en-US" sz="115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17932">
                <a:tc>
                  <a:txBody>
                    <a:bodyPr/>
                    <a:lstStyle/>
                    <a:p>
                      <a:pPr algn="l" fontAlgn="b"/>
                      <a:r>
                        <a:rPr lang="en-US" sz="1150" b="0" i="1" u="none" strike="noStrike" dirty="0">
                          <a:solidFill>
                            <a:srgbClr val="000000"/>
                          </a:solidFill>
                          <a:effectLst/>
                          <a:latin typeface="Times New Roman"/>
                        </a:rPr>
                        <a:t>Fiscal Year Total</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fontAlgn="b" latinLnBrk="0" hangingPunct="1"/>
                      <a:r>
                        <a:rPr lang="en-US" sz="1150" b="0" i="1" u="none" strike="noStrike" kern="1200" dirty="0">
                          <a:solidFill>
                            <a:srgbClr val="000000"/>
                          </a:solidFill>
                          <a:effectLst/>
                          <a:latin typeface="Times New Roman"/>
                          <a:ea typeface="+mn-ea"/>
                          <a:cs typeface="+mn-cs"/>
                        </a:rPr>
                        <a:t>$</a:t>
                      </a:r>
                      <a:r>
                        <a:rPr lang="en-US" sz="1150" b="0" i="1" u="none" strike="noStrike" kern="1200" dirty="0" smtClean="0">
                          <a:solidFill>
                            <a:srgbClr val="000000"/>
                          </a:solidFill>
                          <a:effectLst/>
                          <a:latin typeface="Times New Roman"/>
                          <a:ea typeface="+mn-ea"/>
                          <a:cs typeface="+mn-cs"/>
                        </a:rPr>
                        <a:t>18.1 </a:t>
                      </a:r>
                      <a:endParaRPr lang="en-US" sz="1150" b="0" i="1" u="none" strike="noStrike" kern="1200" dirty="0">
                        <a:solidFill>
                          <a:srgbClr val="000000"/>
                        </a:solidFill>
                        <a:effectLst/>
                        <a:latin typeface="Times New Roman"/>
                        <a:ea typeface="+mn-ea"/>
                        <a:cs typeface="+mn-cs"/>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r" defTabSz="914400" rtl="0" eaLnBrk="1" fontAlgn="b" latinLnBrk="0" hangingPunct="1"/>
                      <a:r>
                        <a:rPr lang="en-US" sz="1150" b="0" i="1" u="none" strike="noStrike" kern="1200" dirty="0">
                          <a:solidFill>
                            <a:srgbClr val="000000"/>
                          </a:solidFill>
                          <a:effectLst/>
                          <a:latin typeface="Times New Roman"/>
                          <a:ea typeface="+mn-ea"/>
                          <a:cs typeface="+mn-cs"/>
                        </a:rPr>
                        <a:t>$</a:t>
                      </a:r>
                      <a:r>
                        <a:rPr lang="en-US" sz="1150" b="0" i="1" u="none" strike="noStrike" kern="1200" dirty="0" smtClean="0">
                          <a:solidFill>
                            <a:srgbClr val="000000"/>
                          </a:solidFill>
                          <a:effectLst/>
                          <a:latin typeface="Times New Roman"/>
                          <a:ea typeface="+mn-ea"/>
                          <a:cs typeface="+mn-cs"/>
                        </a:rPr>
                        <a:t>25.5 </a:t>
                      </a:r>
                      <a:endParaRPr lang="en-US" sz="1150" b="0" i="1" u="none" strike="noStrike" kern="1200" dirty="0">
                        <a:solidFill>
                          <a:srgbClr val="000000"/>
                        </a:solidFill>
                        <a:effectLst/>
                        <a:latin typeface="Times New Roman"/>
                        <a:ea typeface="+mn-ea"/>
                        <a:cs typeface="+mn-cs"/>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313.5 </a:t>
                      </a:r>
                      <a:endParaRPr lang="en-US" sz="1150" b="0" i="1"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733.7 </a:t>
                      </a:r>
                      <a:endParaRPr lang="en-US" sz="1150" b="0" i="1"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1,136.2 </a:t>
                      </a:r>
                      <a:endParaRPr lang="en-US" sz="1150" b="0" i="1"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1,389.9 </a:t>
                      </a:r>
                      <a:endParaRPr lang="en-US" sz="1150" b="0" i="1"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1,604.2 </a:t>
                      </a:r>
                      <a:endParaRPr lang="en-US" sz="1150" b="0" i="1"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50" b="0" i="1" u="none" strike="noStrike" dirty="0">
                          <a:solidFill>
                            <a:srgbClr val="000000"/>
                          </a:solidFill>
                          <a:effectLst/>
                          <a:latin typeface="Times New Roman"/>
                        </a:rPr>
                        <a:t>$</a:t>
                      </a:r>
                      <a:r>
                        <a:rPr lang="en-US" sz="1150" b="0" i="1" u="none" strike="noStrike" dirty="0" smtClean="0">
                          <a:solidFill>
                            <a:srgbClr val="000000"/>
                          </a:solidFill>
                          <a:effectLst/>
                          <a:latin typeface="Times New Roman"/>
                        </a:rPr>
                        <a:t>1,682.5 </a:t>
                      </a:r>
                      <a:endParaRPr lang="en-US" sz="1150" b="0" i="1"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35">
                <a:tc>
                  <a:txBody>
                    <a:bodyPr/>
                    <a:lstStyle/>
                    <a:p>
                      <a:pPr algn="l" fontAlgn="b"/>
                      <a:r>
                        <a:rPr lang="en-US" sz="1200" b="1" i="0" u="none" strike="noStrike" dirty="0">
                          <a:solidFill>
                            <a:srgbClr val="000000"/>
                          </a:solidFill>
                          <a:effectLst/>
                          <a:latin typeface="Times New Roman"/>
                        </a:rPr>
                        <a:t>Biennial Total</a:t>
                      </a:r>
                    </a:p>
                  </a:txBody>
                  <a:tcPr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1"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1" i="0" u="none" strike="noStrike" dirty="0">
                          <a:solidFill>
                            <a:srgbClr val="000000"/>
                          </a:solidFill>
                          <a:effectLst/>
                          <a:latin typeface="Times New Roman"/>
                        </a:rPr>
                        <a:t>$</a:t>
                      </a:r>
                      <a:r>
                        <a:rPr lang="en-US" sz="1200" b="1" i="0" u="none" strike="noStrike" dirty="0" smtClean="0">
                          <a:solidFill>
                            <a:srgbClr val="000000"/>
                          </a:solidFill>
                          <a:effectLst/>
                          <a:latin typeface="Times New Roman"/>
                        </a:rPr>
                        <a:t>43.6 </a:t>
                      </a:r>
                      <a:endParaRPr lang="en-US" sz="1200" b="1"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Times New Roman"/>
                        </a:rPr>
                        <a:t>$</a:t>
                      </a:r>
                      <a:r>
                        <a:rPr lang="en-US" sz="1200" b="1" i="0" u="none" strike="noStrike" dirty="0" smtClean="0">
                          <a:solidFill>
                            <a:srgbClr val="000000"/>
                          </a:solidFill>
                          <a:effectLst/>
                          <a:latin typeface="Times New Roman"/>
                        </a:rPr>
                        <a:t>1,047.2 </a:t>
                      </a:r>
                      <a:endParaRPr lang="en-US" sz="1200" b="1"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Times New Roman"/>
                        </a:rPr>
                        <a:t>$</a:t>
                      </a:r>
                      <a:r>
                        <a:rPr lang="en-US" sz="1200" b="1" i="0" u="none" strike="noStrike" dirty="0" smtClean="0">
                          <a:solidFill>
                            <a:srgbClr val="000000"/>
                          </a:solidFill>
                          <a:effectLst/>
                          <a:latin typeface="Times New Roman"/>
                        </a:rPr>
                        <a:t>2,526.1 </a:t>
                      </a:r>
                      <a:endParaRPr lang="en-US" sz="1200" b="1"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Times New Roman"/>
                        </a:rPr>
                        <a:t>$</a:t>
                      </a:r>
                      <a:r>
                        <a:rPr lang="en-US" sz="1200" b="1" i="0" u="none" strike="noStrike" dirty="0" smtClean="0">
                          <a:solidFill>
                            <a:srgbClr val="000000"/>
                          </a:solidFill>
                          <a:effectLst/>
                          <a:latin typeface="Times New Roman"/>
                        </a:rPr>
                        <a:t>3,286.8 </a:t>
                      </a:r>
                      <a:endParaRPr lang="en-US" sz="1200" b="1"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396240" y="3251478"/>
            <a:ext cx="8382000" cy="276999"/>
          </a:xfrm>
          <a:prstGeom prst="rect">
            <a:avLst/>
          </a:prstGeom>
          <a:noFill/>
        </p:spPr>
        <p:txBody>
          <a:bodyPr wrap="square" rtlCol="0">
            <a:spAutoFit/>
          </a:bodyPr>
          <a:lstStyle/>
          <a:p>
            <a:r>
              <a:rPr lang="en-US" sz="1200" dirty="0"/>
              <a:t>Note: The estimate presented above is </a:t>
            </a:r>
            <a:r>
              <a:rPr lang="en-US" sz="1200" dirty="0" smtClean="0"/>
              <a:t>preliminary, </a:t>
            </a:r>
            <a:r>
              <a:rPr lang="en-US" sz="1200" dirty="0"/>
              <a:t>based on the most current information available and is subject to change</a:t>
            </a:r>
            <a:r>
              <a:rPr lang="en-US" sz="1200" dirty="0" smtClean="0"/>
              <a:t>.</a:t>
            </a:r>
            <a:endParaRPr lang="en-US" sz="1600" dirty="0"/>
          </a:p>
        </p:txBody>
      </p:sp>
    </p:spTree>
    <p:extLst>
      <p:ext uri="{BB962C8B-B14F-4D97-AF65-F5344CB8AC3E}">
        <p14:creationId xmlns:p14="http://schemas.microsoft.com/office/powerpoint/2010/main" val="2951200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Appendix</a:t>
            </a:r>
            <a:endParaRPr lang="en-US" dirty="0"/>
          </a:p>
        </p:txBody>
      </p:sp>
      <p:sp>
        <p:nvSpPr>
          <p:cNvPr id="4" name="Slide Number Placeholder 3"/>
          <p:cNvSpPr>
            <a:spLocks noGrp="1"/>
          </p:cNvSpPr>
          <p:nvPr>
            <p:ph type="sldNum" sz="quarter" idx="11"/>
          </p:nvPr>
        </p:nvSpPr>
        <p:spPr/>
        <p:txBody>
          <a:bodyPr/>
          <a:lstStyle/>
          <a:p>
            <a:fld id="{3628E5AB-32F7-4379-AD64-54350D3E6E46}" type="slidenum">
              <a:rPr lang="en-US" smtClean="0"/>
              <a:t>12</a:t>
            </a:fld>
            <a:endParaRPr lang="en-US"/>
          </a:p>
        </p:txBody>
      </p:sp>
      <p:sp>
        <p:nvSpPr>
          <p:cNvPr id="5" name="Footer Placeholder 4"/>
          <p:cNvSpPr>
            <a:spLocks noGrp="1"/>
          </p:cNvSpPr>
          <p:nvPr>
            <p:ph type="ftr" sz="quarter" idx="12"/>
          </p:nvPr>
        </p:nvSpPr>
        <p:spPr/>
        <p:txBody>
          <a:bodyPr/>
          <a:lstStyle/>
          <a:p>
            <a:r>
              <a:rPr lang="en-US" dirty="0"/>
              <a:t>House Office of Program Research/Senate Committee Services/Office of Financial Management - August 3, 2012</a:t>
            </a:r>
          </a:p>
        </p:txBody>
      </p:sp>
    </p:spTree>
    <p:extLst>
      <p:ext uri="{BB962C8B-B14F-4D97-AF65-F5344CB8AC3E}">
        <p14:creationId xmlns:p14="http://schemas.microsoft.com/office/powerpoint/2010/main" val="819571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628E5AB-32F7-4379-AD64-54350D3E6E46}" type="slidenum">
              <a:rPr lang="en-US" smtClean="0"/>
              <a:t>13</a:t>
            </a:fld>
            <a:endParaRPr lang="en-US"/>
          </a:p>
        </p:txBody>
      </p:sp>
      <p:sp>
        <p:nvSpPr>
          <p:cNvPr id="5" name="Footer Placeholder 4"/>
          <p:cNvSpPr>
            <a:spLocks noGrp="1"/>
          </p:cNvSpPr>
          <p:nvPr>
            <p:ph type="ftr" sz="quarter" idx="12"/>
          </p:nvPr>
        </p:nvSpPr>
        <p:spPr/>
        <p:txBody>
          <a:bodyPr/>
          <a:lstStyle/>
          <a:p>
            <a:r>
              <a:rPr lang="en-US" dirty="0"/>
              <a:t>House Office of Program Research/Senate Committee Services/Office of Financial Management - August 3, 2012</a:t>
            </a:r>
          </a:p>
        </p:txBody>
      </p:sp>
      <p:pic>
        <p:nvPicPr>
          <p:cNvPr id="6" name="Picture 11" descr="blackboard.gif"/>
          <p:cNvPicPr>
            <a:picLocks noChangeAspect="1"/>
          </p:cNvPicPr>
          <p:nvPr/>
        </p:nvPicPr>
        <p:blipFill>
          <a:blip r:embed="rId3">
            <a:extLst>
              <a:ext uri="{28A0092B-C50C-407E-A947-70E740481C1C}">
                <a14:useLocalDpi xmlns:a14="http://schemas.microsoft.com/office/drawing/2010/main" val="0"/>
              </a:ext>
            </a:extLst>
          </a:blip>
          <a:srcRect l="3905" t="1163" r="2794" b="1788"/>
          <a:stretch>
            <a:fillRect/>
          </a:stretch>
        </p:blipFill>
        <p:spPr bwMode="auto">
          <a:xfrm>
            <a:off x="119063" y="1477963"/>
            <a:ext cx="2854325"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9" descr="blackboard.gif"/>
          <p:cNvPicPr>
            <a:picLocks noChangeAspect="1"/>
          </p:cNvPicPr>
          <p:nvPr/>
        </p:nvPicPr>
        <p:blipFill>
          <a:blip r:embed="rId3">
            <a:extLst>
              <a:ext uri="{28A0092B-C50C-407E-A947-70E740481C1C}">
                <a14:useLocalDpi xmlns:a14="http://schemas.microsoft.com/office/drawing/2010/main" val="0"/>
              </a:ext>
            </a:extLst>
          </a:blip>
          <a:srcRect l="3905" t="1163" r="2794" b="1788"/>
          <a:stretch>
            <a:fillRect/>
          </a:stretch>
        </p:blipFill>
        <p:spPr bwMode="auto">
          <a:xfrm>
            <a:off x="3143250" y="1473200"/>
            <a:ext cx="2852738"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3" descr="blackboard.gif"/>
          <p:cNvPicPr>
            <a:picLocks noChangeAspect="1"/>
          </p:cNvPicPr>
          <p:nvPr/>
        </p:nvPicPr>
        <p:blipFill>
          <a:blip r:embed="rId3">
            <a:extLst>
              <a:ext uri="{28A0092B-C50C-407E-A947-70E740481C1C}">
                <a14:useLocalDpi xmlns:a14="http://schemas.microsoft.com/office/drawing/2010/main" val="0"/>
              </a:ext>
            </a:extLst>
          </a:blip>
          <a:srcRect l="3905" t="1163" r="2794" b="1788"/>
          <a:stretch>
            <a:fillRect/>
          </a:stretch>
        </p:blipFill>
        <p:spPr bwMode="auto">
          <a:xfrm>
            <a:off x="6169025" y="1463675"/>
            <a:ext cx="2863850"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3308250135"/>
              </p:ext>
            </p:extLst>
          </p:nvPr>
        </p:nvGraphicFramePr>
        <p:xfrm>
          <a:off x="306388" y="2608263"/>
          <a:ext cx="2622550" cy="3349625"/>
        </p:xfrm>
        <a:graphic>
          <a:graphicData uri="http://schemas.openxmlformats.org/drawingml/2006/table">
            <a:tbl>
              <a:tblPr firstRow="1" bandRow="1">
                <a:tableStyleId>{5C22544A-7EE6-4342-B048-85BDC9FD1C3A}</a:tableStyleId>
              </a:tblPr>
              <a:tblGrid>
                <a:gridCol w="1923016"/>
                <a:gridCol w="699534"/>
              </a:tblGrid>
              <a:tr h="316188">
                <a:tc>
                  <a:txBody>
                    <a:bodyPr/>
                    <a:lstStyle/>
                    <a:p>
                      <a:r>
                        <a:rPr lang="en-US" sz="1200" b="0" baseline="0" dirty="0" smtClean="0">
                          <a:solidFill>
                            <a:schemeClr val="bg1">
                              <a:lumMod val="95000"/>
                            </a:schemeClr>
                          </a:solidFill>
                          <a:latin typeface="Arial" pitchFamily="34" charset="0"/>
                          <a:cs typeface="Arial" pitchFamily="34" charset="0"/>
                        </a:rPr>
                        <a:t>Class Size in grades K-3:</a:t>
                      </a:r>
                      <a:endParaRPr lang="en-US" sz="12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25.2</a:t>
                      </a:r>
                      <a:endParaRPr lang="en-US" sz="12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07324">
                <a:tc>
                  <a:txBody>
                    <a:bodyPr/>
                    <a:lstStyle/>
                    <a:p>
                      <a:r>
                        <a:rPr lang="en-US" sz="1200" b="0" baseline="0" dirty="0" smtClean="0">
                          <a:solidFill>
                            <a:schemeClr val="bg1">
                              <a:lumMod val="95000"/>
                            </a:schemeClr>
                          </a:solidFill>
                          <a:latin typeface="Arial" pitchFamily="34" charset="0"/>
                          <a:cs typeface="Arial" pitchFamily="34" charset="0"/>
                        </a:rPr>
                        <a:t>Class Size in grades 4-6:</a:t>
                      </a:r>
                      <a:endParaRPr lang="en-US" sz="12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27.0</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91564">
                <a:tc>
                  <a:txBody>
                    <a:bodyPr/>
                    <a:lstStyle/>
                    <a:p>
                      <a:r>
                        <a:rPr lang="en-US" sz="1200" b="0" dirty="0" smtClean="0">
                          <a:solidFill>
                            <a:schemeClr val="bg1">
                              <a:lumMod val="95000"/>
                            </a:schemeClr>
                          </a:solidFill>
                          <a:latin typeface="Arial" pitchFamily="34" charset="0"/>
                          <a:cs typeface="Arial" pitchFamily="34" charset="0"/>
                        </a:rPr>
                        <a:t>Librarians:</a:t>
                      </a:r>
                      <a:endParaRPr lang="en-US" sz="12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0.66</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5204">
                <a:tc>
                  <a:txBody>
                    <a:bodyPr/>
                    <a:lstStyle/>
                    <a:p>
                      <a:r>
                        <a:rPr lang="en-US" sz="1200" b="0" dirty="0" smtClean="0">
                          <a:solidFill>
                            <a:schemeClr val="bg1">
                              <a:lumMod val="95000"/>
                            </a:schemeClr>
                          </a:solidFill>
                          <a:latin typeface="Arial" pitchFamily="34" charset="0"/>
                          <a:cs typeface="Arial" pitchFamily="34" charset="0"/>
                        </a:rPr>
                        <a:t>Guidance Counselors:</a:t>
                      </a:r>
                      <a:endParaRPr lang="en-US" sz="12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0.49</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9165">
                <a:tc>
                  <a:txBody>
                    <a:bodyPr/>
                    <a:lstStyle/>
                    <a:p>
                      <a:r>
                        <a:rPr lang="en-US" sz="1200" b="0" dirty="0" smtClean="0">
                          <a:solidFill>
                            <a:schemeClr val="bg1">
                              <a:lumMod val="95000"/>
                            </a:schemeClr>
                          </a:solidFill>
                          <a:latin typeface="Arial" pitchFamily="34" charset="0"/>
                          <a:cs typeface="Arial" pitchFamily="34" charset="0"/>
                        </a:rPr>
                        <a:t>Health</a:t>
                      </a:r>
                      <a:r>
                        <a:rPr lang="en-US" sz="1200" b="0" baseline="0" dirty="0" smtClean="0">
                          <a:solidFill>
                            <a:schemeClr val="bg1">
                              <a:lumMod val="95000"/>
                            </a:schemeClr>
                          </a:solidFill>
                          <a:latin typeface="Arial" pitchFamily="34" charset="0"/>
                          <a:cs typeface="Arial" pitchFamily="34" charset="0"/>
                        </a:rPr>
                        <a:t>/Social Services: </a:t>
                      </a:r>
                      <a:r>
                        <a:rPr lang="en-US" sz="900" b="0" baseline="0" dirty="0" smtClean="0">
                          <a:solidFill>
                            <a:schemeClr val="bg1">
                              <a:lumMod val="95000"/>
                            </a:schemeClr>
                          </a:solidFill>
                          <a:latin typeface="Arial" pitchFamily="34" charset="0"/>
                          <a:cs typeface="Arial" pitchFamily="34" charset="0"/>
                        </a:rPr>
                        <a:t>(</a:t>
                      </a:r>
                      <a:r>
                        <a:rPr lang="en-US" sz="800" b="0" baseline="0" dirty="0" smtClean="0">
                          <a:solidFill>
                            <a:schemeClr val="bg1">
                              <a:lumMod val="95000"/>
                            </a:schemeClr>
                          </a:solidFill>
                          <a:latin typeface="Arial" pitchFamily="34" charset="0"/>
                          <a:cs typeface="Arial" pitchFamily="34" charset="0"/>
                        </a:rPr>
                        <a:t>Nurses/Social Workers)</a:t>
                      </a:r>
                      <a:endParaRPr lang="en-US" sz="10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0.14</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047">
                <a:tc>
                  <a:txBody>
                    <a:bodyPr/>
                    <a:lstStyle/>
                    <a:p>
                      <a:r>
                        <a:rPr lang="en-US" sz="1200" b="0" dirty="0" smtClean="0">
                          <a:solidFill>
                            <a:schemeClr val="bg1">
                              <a:lumMod val="95000"/>
                            </a:schemeClr>
                          </a:solidFill>
                          <a:latin typeface="Arial" pitchFamily="34" charset="0"/>
                          <a:cs typeface="Arial" pitchFamily="34" charset="0"/>
                        </a:rPr>
                        <a:t>Admin</a:t>
                      </a:r>
                      <a:r>
                        <a:rPr lang="en-US" sz="1200" b="0" baseline="0" dirty="0" smtClean="0">
                          <a:solidFill>
                            <a:schemeClr val="bg1">
                              <a:lumMod val="95000"/>
                            </a:schemeClr>
                          </a:solidFill>
                          <a:latin typeface="Arial" pitchFamily="34" charset="0"/>
                          <a:cs typeface="Arial" pitchFamily="34" charset="0"/>
                        </a:rPr>
                        <a:t>istrative Staff: </a:t>
                      </a:r>
                      <a:r>
                        <a:rPr lang="en-US" sz="800" b="0" baseline="0" dirty="0" smtClean="0">
                          <a:solidFill>
                            <a:schemeClr val="bg1">
                              <a:lumMod val="95000"/>
                            </a:schemeClr>
                          </a:solidFill>
                          <a:latin typeface="Arial" pitchFamily="34" charset="0"/>
                          <a:cs typeface="Arial" pitchFamily="34" charset="0"/>
                        </a:rPr>
                        <a:t>(Principals/Vice Principals)</a:t>
                      </a:r>
                      <a:endParaRPr lang="en-US" sz="800" b="0" dirty="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1.25</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30569">
                <a:tc>
                  <a:txBody>
                    <a:bodyPr/>
                    <a:lstStyle/>
                    <a:p>
                      <a:r>
                        <a:rPr lang="en-US" sz="1200" b="0" dirty="0" smtClean="0">
                          <a:solidFill>
                            <a:schemeClr val="bg1">
                              <a:lumMod val="95000"/>
                            </a:schemeClr>
                          </a:solidFill>
                          <a:latin typeface="Arial" pitchFamily="34" charset="0"/>
                          <a:cs typeface="Arial" pitchFamily="34" charset="0"/>
                        </a:rPr>
                        <a:t>Non-Instructional Classified Staff :</a:t>
                      </a:r>
                    </a:p>
                    <a:p>
                      <a:r>
                        <a:rPr lang="en-US" sz="800" b="0" dirty="0" smtClean="0">
                          <a:solidFill>
                            <a:schemeClr val="bg1">
                              <a:lumMod val="95000"/>
                            </a:schemeClr>
                          </a:solidFill>
                          <a:latin typeface="Arial" pitchFamily="34" charset="0"/>
                          <a:cs typeface="Arial" pitchFamily="34" charset="0"/>
                        </a:rPr>
                        <a:t>(Office</a:t>
                      </a:r>
                      <a:r>
                        <a:rPr lang="en-US" sz="800" b="0" baseline="0" dirty="0" smtClean="0">
                          <a:solidFill>
                            <a:schemeClr val="bg1">
                              <a:lumMod val="95000"/>
                            </a:schemeClr>
                          </a:solidFill>
                          <a:latin typeface="Arial" pitchFamily="34" charset="0"/>
                          <a:cs typeface="Arial" pitchFamily="34" charset="0"/>
                        </a:rPr>
                        <a:t> Aids, Custodians, Security Guards, etc)</a:t>
                      </a:r>
                      <a:endParaRPr lang="en-US" sz="1000" b="0" dirty="0" smtClean="0">
                        <a:solidFill>
                          <a:schemeClr val="bg1">
                            <a:lumMod val="95000"/>
                          </a:schemeClr>
                        </a:solidFill>
                        <a:latin typeface="Arial" pitchFamily="34" charset="0"/>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3.75</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82564">
                <a:tc>
                  <a:txBody>
                    <a:bodyPr/>
                    <a:lstStyle/>
                    <a:p>
                      <a:r>
                        <a:rPr lang="en-US" sz="1200" b="0" kern="1200" dirty="0" smtClean="0">
                          <a:solidFill>
                            <a:schemeClr val="bg1">
                              <a:lumMod val="95000"/>
                            </a:schemeClr>
                          </a:solidFill>
                          <a:latin typeface="Arial" pitchFamily="34" charset="0"/>
                          <a:ea typeface="+mn-ea"/>
                          <a:cs typeface="Arial" pitchFamily="34" charset="0"/>
                        </a:rPr>
                        <a:t>Instructional Aides</a:t>
                      </a:r>
                    </a:p>
                    <a:p>
                      <a:r>
                        <a:rPr lang="en-US" sz="800" b="0" kern="1200" baseline="0" dirty="0" smtClean="0">
                          <a:solidFill>
                            <a:schemeClr val="bg1">
                              <a:lumMod val="95000"/>
                            </a:schemeClr>
                          </a:solidFill>
                          <a:latin typeface="Arial" pitchFamily="34" charset="0"/>
                          <a:ea typeface="+mn-ea"/>
                          <a:cs typeface="Arial" pitchFamily="34" charset="0"/>
                        </a:rPr>
                        <a:t>(Non-certified Classroom Aides)</a:t>
                      </a:r>
                      <a:endParaRPr lang="en-US" sz="800" b="0" kern="1200" baseline="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0.93</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7" marB="45717"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0" name="TextBox 9"/>
          <p:cNvSpPr txBox="1"/>
          <p:nvPr/>
        </p:nvSpPr>
        <p:spPr>
          <a:xfrm>
            <a:off x="428625" y="1714500"/>
            <a:ext cx="2249488" cy="892552"/>
          </a:xfrm>
          <a:prstGeom prst="rect">
            <a:avLst/>
          </a:prstGeom>
          <a:noFill/>
        </p:spPr>
        <p:txBody>
          <a:bodyPr>
            <a:spAutoFit/>
          </a:bodyPr>
          <a:lstStyle/>
          <a:p>
            <a:pPr algn="ctr">
              <a:defRPr/>
            </a:pPr>
            <a:r>
              <a:rPr lang="en-US" sz="1600" b="1" dirty="0">
                <a:solidFill>
                  <a:schemeClr val="bg1">
                    <a:lumMod val="95000"/>
                  </a:schemeClr>
                </a:solidFill>
              </a:rPr>
              <a:t>Elementary School</a:t>
            </a:r>
          </a:p>
          <a:p>
            <a:pPr>
              <a:defRPr/>
            </a:pPr>
            <a:endParaRPr lang="en-US" sz="900" b="1" dirty="0">
              <a:solidFill>
                <a:schemeClr val="bg1">
                  <a:lumMod val="95000"/>
                </a:schemeClr>
              </a:solidFill>
            </a:endParaRPr>
          </a:p>
          <a:p>
            <a:pPr algn="ctr">
              <a:defRPr/>
            </a:pPr>
            <a:r>
              <a:rPr lang="en-US" sz="900" b="1" dirty="0">
                <a:solidFill>
                  <a:schemeClr val="bg1">
                    <a:lumMod val="95000"/>
                  </a:schemeClr>
                </a:solidFill>
              </a:rPr>
              <a:t>  </a:t>
            </a:r>
            <a:r>
              <a:rPr lang="en-US" sz="1000" b="1" dirty="0">
                <a:solidFill>
                  <a:schemeClr val="bg1">
                    <a:lumMod val="95000"/>
                  </a:schemeClr>
                </a:solidFill>
              </a:rPr>
              <a:t>Prototype Enrollment: 400</a:t>
            </a:r>
          </a:p>
          <a:p>
            <a:pPr>
              <a:defRPr/>
            </a:pPr>
            <a:endParaRPr lang="en-US" sz="900" b="1" dirty="0">
              <a:solidFill>
                <a:schemeClr val="bg1">
                  <a:lumMod val="95000"/>
                </a:schemeClr>
              </a:solidFill>
            </a:endParaRPr>
          </a:p>
          <a:p>
            <a:pPr algn="ctr">
              <a:defRPr/>
            </a:pPr>
            <a:r>
              <a:rPr lang="en-US" sz="800" dirty="0">
                <a:solidFill>
                  <a:schemeClr val="bg1">
                    <a:lumMod val="95000"/>
                  </a:schemeClr>
                </a:solidFill>
              </a:rPr>
              <a:t>Staff are expressed as FTE/school</a:t>
            </a:r>
          </a:p>
        </p:txBody>
      </p:sp>
      <p:cxnSp>
        <p:nvCxnSpPr>
          <p:cNvPr id="11" name="Straight Connector 18"/>
          <p:cNvCxnSpPr>
            <a:cxnSpLocks noChangeShapeType="1"/>
          </p:cNvCxnSpPr>
          <p:nvPr/>
        </p:nvCxnSpPr>
        <p:spPr bwMode="auto">
          <a:xfrm>
            <a:off x="428625" y="2075329"/>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graphicFrame>
        <p:nvGraphicFramePr>
          <p:cNvPr id="12" name="Table 11"/>
          <p:cNvGraphicFramePr>
            <a:graphicFrameLocks noGrp="1"/>
          </p:cNvGraphicFramePr>
          <p:nvPr>
            <p:extLst>
              <p:ext uri="{D42A27DB-BD31-4B8C-83A1-F6EECF244321}">
                <p14:modId xmlns:p14="http://schemas.microsoft.com/office/powerpoint/2010/main" val="3918188188"/>
              </p:ext>
            </p:extLst>
          </p:nvPr>
        </p:nvGraphicFramePr>
        <p:xfrm>
          <a:off x="3316288" y="2627313"/>
          <a:ext cx="2622550" cy="3343367"/>
        </p:xfrm>
        <a:graphic>
          <a:graphicData uri="http://schemas.openxmlformats.org/drawingml/2006/table">
            <a:tbl>
              <a:tblPr firstRow="1" bandRow="1">
                <a:tableStyleId>{5C22544A-7EE6-4342-B048-85BDC9FD1C3A}</a:tableStyleId>
              </a:tblPr>
              <a:tblGrid>
                <a:gridCol w="1923016"/>
                <a:gridCol w="699534"/>
              </a:tblGrid>
              <a:tr h="340596">
                <a:tc>
                  <a:txBody>
                    <a:bodyPr/>
                    <a:lstStyle/>
                    <a:p>
                      <a:r>
                        <a:rPr lang="en-US" sz="1200" b="0" baseline="0" dirty="0" smtClean="0">
                          <a:solidFill>
                            <a:schemeClr val="bg1">
                              <a:lumMod val="95000"/>
                            </a:schemeClr>
                          </a:solidFill>
                          <a:latin typeface="Arial" pitchFamily="34" charset="0"/>
                          <a:cs typeface="Arial" pitchFamily="34" charset="0"/>
                        </a:rPr>
                        <a:t>Class Size in grades 7-8:</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28.5</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14071">
                <a:tc>
                  <a:txBody>
                    <a:bodyPr/>
                    <a:lstStyle/>
                    <a:p>
                      <a:r>
                        <a:rPr lang="en-US" sz="1200" b="0" dirty="0" smtClean="0">
                          <a:solidFill>
                            <a:schemeClr val="bg1">
                              <a:lumMod val="95000"/>
                            </a:schemeClr>
                          </a:solidFill>
                          <a:latin typeface="Arial" pitchFamily="34" charset="0"/>
                          <a:cs typeface="Arial" pitchFamily="34" charset="0"/>
                        </a:rPr>
                        <a:t>Librarians:</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0.52</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9536">
                <a:tc>
                  <a:txBody>
                    <a:bodyPr/>
                    <a:lstStyle/>
                    <a:p>
                      <a:r>
                        <a:rPr lang="en-US" sz="1200" b="0" dirty="0" smtClean="0">
                          <a:solidFill>
                            <a:schemeClr val="bg1">
                              <a:lumMod val="95000"/>
                            </a:schemeClr>
                          </a:solidFill>
                          <a:latin typeface="Arial" pitchFamily="34" charset="0"/>
                          <a:cs typeface="Arial" pitchFamily="34" charset="0"/>
                        </a:rPr>
                        <a:t>Guidance Counselors:</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1.12</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95157">
                <a:tc>
                  <a:txBody>
                    <a:bodyPr/>
                    <a:lstStyle/>
                    <a:p>
                      <a:r>
                        <a:rPr lang="en-US" sz="1200" b="0" dirty="0" smtClean="0">
                          <a:solidFill>
                            <a:schemeClr val="bg1">
                              <a:lumMod val="95000"/>
                            </a:schemeClr>
                          </a:solidFill>
                          <a:latin typeface="Arial" pitchFamily="34" charset="0"/>
                          <a:cs typeface="Arial" pitchFamily="34" charset="0"/>
                        </a:rPr>
                        <a:t>Health</a:t>
                      </a:r>
                      <a:r>
                        <a:rPr lang="en-US" sz="1200" b="0" baseline="0" dirty="0" smtClean="0">
                          <a:solidFill>
                            <a:schemeClr val="bg1">
                              <a:lumMod val="95000"/>
                            </a:schemeClr>
                          </a:solidFill>
                          <a:latin typeface="Arial" pitchFamily="34" charset="0"/>
                          <a:cs typeface="Arial" pitchFamily="34" charset="0"/>
                        </a:rPr>
                        <a:t>/Social Services: </a:t>
                      </a:r>
                      <a:r>
                        <a:rPr lang="en-US" sz="900" b="0" baseline="0" dirty="0" smtClean="0">
                          <a:solidFill>
                            <a:schemeClr val="bg1">
                              <a:lumMod val="95000"/>
                            </a:schemeClr>
                          </a:solidFill>
                          <a:latin typeface="Arial" pitchFamily="34" charset="0"/>
                          <a:cs typeface="Arial" pitchFamily="34" charset="0"/>
                        </a:rPr>
                        <a:t>(</a:t>
                      </a:r>
                      <a:r>
                        <a:rPr lang="en-US" sz="800" b="0" baseline="0" dirty="0" smtClean="0">
                          <a:solidFill>
                            <a:schemeClr val="bg1">
                              <a:lumMod val="95000"/>
                            </a:schemeClr>
                          </a:solidFill>
                          <a:latin typeface="Arial" pitchFamily="34" charset="0"/>
                          <a:cs typeface="Arial" pitchFamily="34" charset="0"/>
                        </a:rPr>
                        <a:t>Nurses/Social Workers)</a:t>
                      </a:r>
                      <a:endParaRPr lang="en-US" sz="10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0.07</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11166">
                <a:tc>
                  <a:txBody>
                    <a:bodyPr/>
                    <a:lstStyle/>
                    <a:p>
                      <a:r>
                        <a:rPr lang="en-US" sz="1200" b="0" dirty="0" smtClean="0">
                          <a:solidFill>
                            <a:schemeClr val="bg1">
                              <a:lumMod val="95000"/>
                            </a:schemeClr>
                          </a:solidFill>
                          <a:latin typeface="Arial" pitchFamily="34" charset="0"/>
                          <a:cs typeface="Arial" pitchFamily="34" charset="0"/>
                        </a:rPr>
                        <a:t>Admin</a:t>
                      </a:r>
                      <a:r>
                        <a:rPr lang="en-US" sz="1200" b="0" baseline="0" dirty="0" smtClean="0">
                          <a:solidFill>
                            <a:schemeClr val="bg1">
                              <a:lumMod val="95000"/>
                            </a:schemeClr>
                          </a:solidFill>
                          <a:latin typeface="Arial" pitchFamily="34" charset="0"/>
                          <a:cs typeface="Arial" pitchFamily="34" charset="0"/>
                        </a:rPr>
                        <a:t>istrative Staff: </a:t>
                      </a:r>
                      <a:r>
                        <a:rPr lang="en-US" sz="800" b="0" baseline="0" dirty="0" smtClean="0">
                          <a:solidFill>
                            <a:schemeClr val="bg1">
                              <a:lumMod val="95000"/>
                            </a:schemeClr>
                          </a:solidFill>
                          <a:latin typeface="Arial" pitchFamily="34" charset="0"/>
                          <a:cs typeface="Arial" pitchFamily="34" charset="0"/>
                        </a:rPr>
                        <a:t>(Principals/Vice Principals)</a:t>
                      </a:r>
                      <a:endParaRPr lang="en-US" sz="8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1.35</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00934">
                <a:tc>
                  <a:txBody>
                    <a:bodyPr/>
                    <a:lstStyle/>
                    <a:p>
                      <a:r>
                        <a:rPr lang="en-US" sz="1200" b="0" dirty="0" smtClean="0">
                          <a:solidFill>
                            <a:schemeClr val="bg1">
                              <a:lumMod val="95000"/>
                            </a:schemeClr>
                          </a:solidFill>
                          <a:latin typeface="Arial" pitchFamily="34" charset="0"/>
                          <a:cs typeface="Arial" pitchFamily="34" charset="0"/>
                        </a:rPr>
                        <a:t>Non-Instructional Classified Staff :</a:t>
                      </a:r>
                    </a:p>
                    <a:p>
                      <a:r>
                        <a:rPr lang="en-US" sz="800" b="0" dirty="0" smtClean="0">
                          <a:solidFill>
                            <a:schemeClr val="bg1">
                              <a:lumMod val="95000"/>
                            </a:schemeClr>
                          </a:solidFill>
                          <a:latin typeface="Arial" pitchFamily="34" charset="0"/>
                          <a:cs typeface="Arial" pitchFamily="34" charset="0"/>
                        </a:rPr>
                        <a:t>(Office</a:t>
                      </a:r>
                      <a:r>
                        <a:rPr lang="en-US" sz="800" b="0" baseline="0" dirty="0" smtClean="0">
                          <a:solidFill>
                            <a:schemeClr val="bg1">
                              <a:lumMod val="95000"/>
                            </a:schemeClr>
                          </a:solidFill>
                          <a:latin typeface="Arial" pitchFamily="34" charset="0"/>
                          <a:cs typeface="Arial" pitchFamily="34" charset="0"/>
                        </a:rPr>
                        <a:t> Aids, Custodians, Security Guards, etc)</a:t>
                      </a:r>
                      <a:endParaRPr lang="en-US" sz="1000" b="0" dirty="0" smtClean="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4.36</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41815">
                <a:tc>
                  <a:txBody>
                    <a:bodyPr/>
                    <a:lstStyle/>
                    <a:p>
                      <a:r>
                        <a:rPr lang="en-US" sz="1200" b="0" kern="1200" dirty="0" smtClean="0">
                          <a:solidFill>
                            <a:schemeClr val="bg1">
                              <a:lumMod val="95000"/>
                            </a:schemeClr>
                          </a:solidFill>
                          <a:latin typeface="Arial" pitchFamily="34" charset="0"/>
                          <a:ea typeface="+mn-ea"/>
                          <a:cs typeface="Arial" pitchFamily="34" charset="0"/>
                        </a:rPr>
                        <a:t>Instructional Aides</a:t>
                      </a:r>
                    </a:p>
                    <a:p>
                      <a:r>
                        <a:rPr lang="en-US" sz="800" b="0" kern="1200" baseline="0" dirty="0" smtClean="0">
                          <a:solidFill>
                            <a:schemeClr val="bg1">
                              <a:lumMod val="95000"/>
                            </a:schemeClr>
                          </a:solidFill>
                          <a:latin typeface="Arial" pitchFamily="34" charset="0"/>
                          <a:ea typeface="+mn-ea"/>
                          <a:cs typeface="Arial" pitchFamily="34" charset="0"/>
                        </a:rPr>
                        <a:t>(Non-certified Classroom Aides)</a:t>
                      </a:r>
                      <a:endParaRPr lang="en-US" sz="800" b="0" kern="1200" baseline="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0.70</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35475572"/>
              </p:ext>
            </p:extLst>
          </p:nvPr>
        </p:nvGraphicFramePr>
        <p:xfrm>
          <a:off x="6338888" y="2668588"/>
          <a:ext cx="2622550" cy="3302001"/>
        </p:xfrm>
        <a:graphic>
          <a:graphicData uri="http://schemas.openxmlformats.org/drawingml/2006/table">
            <a:tbl>
              <a:tblPr firstRow="1" bandRow="1">
                <a:tableStyleId>{5C22544A-7EE6-4342-B048-85BDC9FD1C3A}</a:tableStyleId>
              </a:tblPr>
              <a:tblGrid>
                <a:gridCol w="2038828"/>
                <a:gridCol w="583722"/>
              </a:tblGrid>
              <a:tr h="303878">
                <a:tc>
                  <a:txBody>
                    <a:bodyPr/>
                    <a:lstStyle/>
                    <a:p>
                      <a:r>
                        <a:rPr lang="en-US" sz="1200" b="0" baseline="0" dirty="0" smtClean="0">
                          <a:solidFill>
                            <a:schemeClr val="bg1">
                              <a:lumMod val="95000"/>
                            </a:schemeClr>
                          </a:solidFill>
                          <a:latin typeface="Arial" pitchFamily="34" charset="0"/>
                          <a:cs typeface="Arial" pitchFamily="34" charset="0"/>
                        </a:rPr>
                        <a:t>Class Size in grades 9-12*:</a:t>
                      </a:r>
                      <a:endParaRPr lang="en-US" sz="12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28.7</a:t>
                      </a:r>
                      <a:endParaRPr lang="en-US" sz="12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99747">
                <a:tc>
                  <a:txBody>
                    <a:bodyPr/>
                    <a:lstStyle/>
                    <a:p>
                      <a:r>
                        <a:rPr lang="en-US" sz="1200" b="0" dirty="0" smtClean="0">
                          <a:solidFill>
                            <a:schemeClr val="bg1">
                              <a:lumMod val="95000"/>
                            </a:schemeClr>
                          </a:solidFill>
                          <a:latin typeface="Arial" pitchFamily="34" charset="0"/>
                          <a:cs typeface="Arial" pitchFamily="34" charset="0"/>
                        </a:rPr>
                        <a:t>Librarians:</a:t>
                      </a:r>
                      <a:endParaRPr lang="en-US" sz="12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0.52</a:t>
                      </a:r>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2933">
                <a:tc>
                  <a:txBody>
                    <a:bodyPr/>
                    <a:lstStyle/>
                    <a:p>
                      <a:r>
                        <a:rPr lang="en-US" sz="1200" b="0" dirty="0" smtClean="0">
                          <a:solidFill>
                            <a:schemeClr val="bg1">
                              <a:lumMod val="95000"/>
                            </a:schemeClr>
                          </a:solidFill>
                          <a:latin typeface="Arial" pitchFamily="34" charset="0"/>
                          <a:cs typeface="Arial" pitchFamily="34" charset="0"/>
                        </a:rPr>
                        <a:t>Guidance Counselors:</a:t>
                      </a:r>
                      <a:endParaRPr lang="en-US" sz="12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1.91</a:t>
                      </a:r>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9621">
                <a:tc>
                  <a:txBody>
                    <a:bodyPr/>
                    <a:lstStyle/>
                    <a:p>
                      <a:r>
                        <a:rPr lang="en-US" sz="1200" b="0" dirty="0" smtClean="0">
                          <a:solidFill>
                            <a:schemeClr val="bg1">
                              <a:lumMod val="95000"/>
                            </a:schemeClr>
                          </a:solidFill>
                          <a:latin typeface="Arial" pitchFamily="34" charset="0"/>
                          <a:cs typeface="Arial" pitchFamily="34" charset="0"/>
                        </a:rPr>
                        <a:t>Health</a:t>
                      </a:r>
                      <a:r>
                        <a:rPr lang="en-US" sz="1200" b="0" baseline="0" dirty="0" smtClean="0">
                          <a:solidFill>
                            <a:schemeClr val="bg1">
                              <a:lumMod val="95000"/>
                            </a:schemeClr>
                          </a:solidFill>
                          <a:latin typeface="Arial" pitchFamily="34" charset="0"/>
                          <a:cs typeface="Arial" pitchFamily="34" charset="0"/>
                        </a:rPr>
                        <a:t>/Social Services: </a:t>
                      </a:r>
                      <a:r>
                        <a:rPr lang="en-US" sz="900" b="0" baseline="0" dirty="0" smtClean="0">
                          <a:solidFill>
                            <a:schemeClr val="bg1">
                              <a:lumMod val="95000"/>
                            </a:schemeClr>
                          </a:solidFill>
                          <a:latin typeface="Arial" pitchFamily="34" charset="0"/>
                          <a:cs typeface="Arial" pitchFamily="34" charset="0"/>
                        </a:rPr>
                        <a:t>(</a:t>
                      </a:r>
                      <a:r>
                        <a:rPr lang="en-US" sz="800" b="0" baseline="0" dirty="0" smtClean="0">
                          <a:solidFill>
                            <a:schemeClr val="bg1">
                              <a:lumMod val="95000"/>
                            </a:schemeClr>
                          </a:solidFill>
                          <a:latin typeface="Arial" pitchFamily="34" charset="0"/>
                          <a:cs typeface="Arial" pitchFamily="34" charset="0"/>
                        </a:rPr>
                        <a:t>Nurses/Social Workers)</a:t>
                      </a:r>
                      <a:endParaRPr lang="en-US" sz="10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0.12</a:t>
                      </a:r>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76781">
                <a:tc>
                  <a:txBody>
                    <a:bodyPr/>
                    <a:lstStyle/>
                    <a:p>
                      <a:r>
                        <a:rPr lang="en-US" sz="1200" b="0" dirty="0" smtClean="0">
                          <a:solidFill>
                            <a:schemeClr val="bg1">
                              <a:lumMod val="95000"/>
                            </a:schemeClr>
                          </a:solidFill>
                          <a:latin typeface="Arial" pitchFamily="34" charset="0"/>
                          <a:cs typeface="Arial" pitchFamily="34" charset="0"/>
                        </a:rPr>
                        <a:t>Admin</a:t>
                      </a:r>
                      <a:r>
                        <a:rPr lang="en-US" sz="1200" b="0" baseline="0" dirty="0" smtClean="0">
                          <a:solidFill>
                            <a:schemeClr val="bg1">
                              <a:lumMod val="95000"/>
                            </a:schemeClr>
                          </a:solidFill>
                          <a:latin typeface="Arial" pitchFamily="34" charset="0"/>
                          <a:cs typeface="Arial" pitchFamily="34" charset="0"/>
                        </a:rPr>
                        <a:t>istrative Staff: </a:t>
                      </a:r>
                      <a:r>
                        <a:rPr lang="en-US" sz="800" b="0" baseline="0" dirty="0" smtClean="0">
                          <a:solidFill>
                            <a:schemeClr val="bg1">
                              <a:lumMod val="95000"/>
                            </a:schemeClr>
                          </a:solidFill>
                          <a:latin typeface="Arial" pitchFamily="34" charset="0"/>
                          <a:cs typeface="Arial" pitchFamily="34" charset="0"/>
                        </a:rPr>
                        <a:t>(Principals/Vice Principals)</a:t>
                      </a:r>
                      <a:endParaRPr lang="en-US" sz="800" b="0" dirty="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1.88</a:t>
                      </a:r>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92130">
                <a:tc>
                  <a:txBody>
                    <a:bodyPr/>
                    <a:lstStyle/>
                    <a:p>
                      <a:r>
                        <a:rPr lang="en-US" sz="1200" b="0" dirty="0" smtClean="0">
                          <a:solidFill>
                            <a:schemeClr val="bg1">
                              <a:lumMod val="95000"/>
                            </a:schemeClr>
                          </a:solidFill>
                          <a:latin typeface="Arial" pitchFamily="34" charset="0"/>
                          <a:cs typeface="Arial" pitchFamily="34" charset="0"/>
                        </a:rPr>
                        <a:t>Non-Instruct. Classified :</a:t>
                      </a:r>
                    </a:p>
                    <a:p>
                      <a:r>
                        <a:rPr lang="en-US" sz="800" b="0" dirty="0" smtClean="0">
                          <a:solidFill>
                            <a:schemeClr val="bg1">
                              <a:lumMod val="95000"/>
                            </a:schemeClr>
                          </a:solidFill>
                          <a:latin typeface="Arial" pitchFamily="34" charset="0"/>
                          <a:cs typeface="Arial" pitchFamily="34" charset="0"/>
                        </a:rPr>
                        <a:t>(Office</a:t>
                      </a:r>
                      <a:r>
                        <a:rPr lang="en-US" sz="800" b="0" baseline="0" dirty="0" smtClean="0">
                          <a:solidFill>
                            <a:schemeClr val="bg1">
                              <a:lumMod val="95000"/>
                            </a:schemeClr>
                          </a:solidFill>
                          <a:latin typeface="Arial" pitchFamily="34" charset="0"/>
                          <a:cs typeface="Arial" pitchFamily="34" charset="0"/>
                        </a:rPr>
                        <a:t> Aids, Custodians, Security Guards, etc)</a:t>
                      </a:r>
                      <a:endParaRPr lang="en-US" sz="1000" b="0" dirty="0" smtClean="0">
                        <a:solidFill>
                          <a:schemeClr val="bg1">
                            <a:lumMod val="95000"/>
                          </a:schemeClr>
                        </a:solidFill>
                        <a:latin typeface="Arial" pitchFamily="34" charset="0"/>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6.38</a:t>
                      </a: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8301">
                <a:tc>
                  <a:txBody>
                    <a:bodyPr/>
                    <a:lstStyle/>
                    <a:p>
                      <a:r>
                        <a:rPr lang="en-US" sz="1200" b="0" kern="1200" dirty="0" smtClean="0">
                          <a:solidFill>
                            <a:schemeClr val="bg1">
                              <a:lumMod val="95000"/>
                            </a:schemeClr>
                          </a:solidFill>
                          <a:latin typeface="Arial" pitchFamily="34" charset="0"/>
                          <a:ea typeface="+mn-ea"/>
                          <a:cs typeface="Arial" pitchFamily="34" charset="0"/>
                        </a:rPr>
                        <a:t>Instructional Aides</a:t>
                      </a:r>
                    </a:p>
                    <a:p>
                      <a:r>
                        <a:rPr lang="en-US" sz="800" b="0" kern="1200" baseline="0" dirty="0" smtClean="0">
                          <a:solidFill>
                            <a:schemeClr val="bg1">
                              <a:lumMod val="95000"/>
                            </a:schemeClr>
                          </a:solidFill>
                          <a:latin typeface="Arial" pitchFamily="34" charset="0"/>
                          <a:ea typeface="+mn-ea"/>
                          <a:cs typeface="Arial" pitchFamily="34" charset="0"/>
                        </a:rPr>
                        <a:t>(Non-certified Classroom Aides)</a:t>
                      </a:r>
                      <a:endParaRPr lang="en-US" sz="800" b="0" kern="1200" baseline="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0.65</a:t>
                      </a:r>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8610">
                <a:tc gridSpan="2">
                  <a:txBody>
                    <a:bodyPr/>
                    <a:lstStyle/>
                    <a:p>
                      <a:r>
                        <a:rPr lang="en-US" sz="800" b="0" kern="1200" baseline="0" dirty="0" smtClean="0">
                          <a:solidFill>
                            <a:schemeClr val="bg1">
                              <a:lumMod val="95000"/>
                            </a:schemeClr>
                          </a:solidFill>
                          <a:latin typeface="Arial" pitchFamily="34" charset="0"/>
                          <a:ea typeface="+mn-ea"/>
                          <a:cs typeface="Arial" pitchFamily="34" charset="0"/>
                        </a:rPr>
                        <a:t>*Class size in high school vocational programs: 26.6</a:t>
                      </a:r>
                    </a:p>
                    <a:p>
                      <a:r>
                        <a:rPr lang="en-US" sz="800" b="0" kern="1200" baseline="0" dirty="0" smtClean="0">
                          <a:solidFill>
                            <a:schemeClr val="bg1">
                              <a:lumMod val="95000"/>
                            </a:schemeClr>
                          </a:solidFill>
                          <a:latin typeface="Arial" pitchFamily="34" charset="0"/>
                          <a:ea typeface="+mn-ea"/>
                          <a:cs typeface="Arial" pitchFamily="34" charset="0"/>
                        </a:rPr>
                        <a:t>*Class size in Skills Center programs: 22.8</a:t>
                      </a:r>
                      <a:endParaRPr lang="en-US" sz="800" b="0" kern="1200" baseline="0" dirty="0">
                        <a:solidFill>
                          <a:schemeClr val="bg1">
                            <a:lumMod val="95000"/>
                          </a:schemeClr>
                        </a:solidFill>
                        <a:latin typeface="Arial" pitchFamily="34" charset="0"/>
                        <a:ea typeface="+mn-ea"/>
                        <a:cs typeface="Arial" pitchFamily="34" charset="0"/>
                      </a:endParaRPr>
                    </a:p>
                  </a:txBody>
                  <a:tcPr marL="91430" marR="9143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marL="0" algn="l" defTabSz="914400" rtl="0" eaLnBrk="1" latinLnBrk="0" hangingPunct="1"/>
                      <a:endParaRPr lang="en-US" sz="1200" b="0" kern="1200" dirty="0">
                        <a:solidFill>
                          <a:schemeClr val="bg1">
                            <a:lumMod val="95000"/>
                          </a:schemeClr>
                        </a:solidFill>
                        <a:latin typeface="Arial" pitchFamily="34" charset="0"/>
                        <a:ea typeface="+mn-ea"/>
                        <a:cs typeface="Arial" pitchFamily="34" charset="0"/>
                      </a:endParaRPr>
                    </a:p>
                  </a:txBody>
                  <a:tcPr marL="91430" marR="9143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4" name="TextBox 13"/>
          <p:cNvSpPr txBox="1"/>
          <p:nvPr/>
        </p:nvSpPr>
        <p:spPr>
          <a:xfrm>
            <a:off x="3413125" y="1701800"/>
            <a:ext cx="2249488" cy="892552"/>
          </a:xfrm>
          <a:prstGeom prst="rect">
            <a:avLst/>
          </a:prstGeom>
          <a:noFill/>
        </p:spPr>
        <p:txBody>
          <a:bodyPr>
            <a:spAutoFit/>
          </a:bodyPr>
          <a:lstStyle/>
          <a:p>
            <a:pPr algn="ctr">
              <a:defRPr/>
            </a:pPr>
            <a:r>
              <a:rPr lang="en-US" sz="1600" b="1" dirty="0">
                <a:solidFill>
                  <a:schemeClr val="bg1">
                    <a:lumMod val="95000"/>
                  </a:schemeClr>
                </a:solidFill>
              </a:rPr>
              <a:t>Middle School</a:t>
            </a:r>
          </a:p>
          <a:p>
            <a:pPr>
              <a:defRPr/>
            </a:pPr>
            <a:endParaRPr lang="en-US" sz="900" b="1" dirty="0">
              <a:solidFill>
                <a:schemeClr val="bg1">
                  <a:lumMod val="95000"/>
                </a:schemeClr>
              </a:solidFill>
            </a:endParaRPr>
          </a:p>
          <a:p>
            <a:pPr algn="ctr">
              <a:defRPr/>
            </a:pPr>
            <a:r>
              <a:rPr lang="en-US" sz="900" b="1" dirty="0">
                <a:solidFill>
                  <a:schemeClr val="bg1">
                    <a:lumMod val="95000"/>
                  </a:schemeClr>
                </a:solidFill>
              </a:rPr>
              <a:t>  </a:t>
            </a:r>
            <a:r>
              <a:rPr lang="en-US" sz="1000" b="1" dirty="0">
                <a:solidFill>
                  <a:schemeClr val="bg1">
                    <a:lumMod val="95000"/>
                  </a:schemeClr>
                </a:solidFill>
              </a:rPr>
              <a:t>Prototype Enrollment: 432</a:t>
            </a:r>
          </a:p>
          <a:p>
            <a:pPr>
              <a:defRPr/>
            </a:pPr>
            <a:endParaRPr lang="en-US" sz="900" b="1" dirty="0">
              <a:solidFill>
                <a:schemeClr val="bg1">
                  <a:lumMod val="95000"/>
                </a:schemeClr>
              </a:solidFill>
            </a:endParaRPr>
          </a:p>
          <a:p>
            <a:pPr algn="ctr">
              <a:defRPr/>
            </a:pPr>
            <a:r>
              <a:rPr lang="en-US" sz="800" dirty="0">
                <a:solidFill>
                  <a:schemeClr val="bg1">
                    <a:lumMod val="95000"/>
                  </a:schemeClr>
                </a:solidFill>
              </a:rPr>
              <a:t>Staff are expressed as FTE/school</a:t>
            </a:r>
            <a:endParaRPr lang="en-US" sz="1000" dirty="0">
              <a:solidFill>
                <a:schemeClr val="bg1">
                  <a:lumMod val="95000"/>
                </a:schemeClr>
              </a:solidFill>
            </a:endParaRPr>
          </a:p>
        </p:txBody>
      </p:sp>
      <p:sp>
        <p:nvSpPr>
          <p:cNvPr id="15" name="TextBox 14"/>
          <p:cNvSpPr txBox="1"/>
          <p:nvPr/>
        </p:nvSpPr>
        <p:spPr>
          <a:xfrm>
            <a:off x="6527800" y="1676400"/>
            <a:ext cx="2249488" cy="892552"/>
          </a:xfrm>
          <a:prstGeom prst="rect">
            <a:avLst/>
          </a:prstGeom>
          <a:noFill/>
        </p:spPr>
        <p:txBody>
          <a:bodyPr>
            <a:spAutoFit/>
          </a:bodyPr>
          <a:lstStyle/>
          <a:p>
            <a:pPr algn="ctr">
              <a:defRPr/>
            </a:pPr>
            <a:r>
              <a:rPr lang="en-US" sz="1600" b="1" dirty="0">
                <a:solidFill>
                  <a:schemeClr val="bg1">
                    <a:lumMod val="95000"/>
                  </a:schemeClr>
                </a:solidFill>
              </a:rPr>
              <a:t>High School</a:t>
            </a:r>
          </a:p>
          <a:p>
            <a:pPr>
              <a:defRPr/>
            </a:pPr>
            <a:endParaRPr lang="en-US" sz="900" b="1" dirty="0">
              <a:solidFill>
                <a:schemeClr val="bg1">
                  <a:lumMod val="95000"/>
                </a:schemeClr>
              </a:solidFill>
            </a:endParaRPr>
          </a:p>
          <a:p>
            <a:pPr algn="ctr">
              <a:defRPr/>
            </a:pPr>
            <a:r>
              <a:rPr lang="en-US" sz="900" b="1" dirty="0">
                <a:solidFill>
                  <a:schemeClr val="bg1">
                    <a:lumMod val="95000"/>
                  </a:schemeClr>
                </a:solidFill>
              </a:rPr>
              <a:t>  </a:t>
            </a:r>
            <a:r>
              <a:rPr lang="en-US" sz="1000" b="1" dirty="0">
                <a:solidFill>
                  <a:schemeClr val="bg1">
                    <a:lumMod val="95000"/>
                  </a:schemeClr>
                </a:solidFill>
              </a:rPr>
              <a:t>Prototype Enrollment: 600</a:t>
            </a:r>
          </a:p>
          <a:p>
            <a:pPr>
              <a:defRPr/>
            </a:pPr>
            <a:endParaRPr lang="en-US" sz="900" b="1" dirty="0">
              <a:solidFill>
                <a:schemeClr val="bg1">
                  <a:lumMod val="95000"/>
                </a:schemeClr>
              </a:solidFill>
            </a:endParaRPr>
          </a:p>
          <a:p>
            <a:pPr algn="ctr">
              <a:defRPr/>
            </a:pPr>
            <a:r>
              <a:rPr lang="en-US" sz="800" dirty="0">
                <a:solidFill>
                  <a:schemeClr val="bg1">
                    <a:lumMod val="95000"/>
                  </a:schemeClr>
                </a:solidFill>
              </a:rPr>
              <a:t>Staff are expressed as FTE/school</a:t>
            </a:r>
            <a:endParaRPr lang="en-US" sz="1000" dirty="0">
              <a:solidFill>
                <a:schemeClr val="bg1">
                  <a:lumMod val="95000"/>
                </a:schemeClr>
              </a:solidFill>
            </a:endParaRPr>
          </a:p>
        </p:txBody>
      </p:sp>
      <p:cxnSp>
        <p:nvCxnSpPr>
          <p:cNvPr id="16" name="Straight Connector 18"/>
          <p:cNvCxnSpPr>
            <a:cxnSpLocks noChangeShapeType="1"/>
          </p:cNvCxnSpPr>
          <p:nvPr/>
        </p:nvCxnSpPr>
        <p:spPr bwMode="auto">
          <a:xfrm>
            <a:off x="3405187" y="2048435"/>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7" name="Straight Connector 18"/>
          <p:cNvCxnSpPr>
            <a:cxnSpLocks noChangeShapeType="1"/>
          </p:cNvCxnSpPr>
          <p:nvPr/>
        </p:nvCxnSpPr>
        <p:spPr bwMode="auto">
          <a:xfrm>
            <a:off x="6500906" y="2048434"/>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8" name="Rectangle 17"/>
          <p:cNvSpPr/>
          <p:nvPr/>
        </p:nvSpPr>
        <p:spPr>
          <a:xfrm>
            <a:off x="392112" y="304800"/>
            <a:ext cx="8385175" cy="523220"/>
          </a:xfrm>
          <a:prstGeom prst="rect">
            <a:avLst/>
          </a:prstGeom>
        </p:spPr>
        <p:txBody>
          <a:bodyPr wrap="square">
            <a:spAutoFit/>
          </a:bodyPr>
          <a:lstStyle/>
          <a:p>
            <a:r>
              <a:rPr lang="en-US" sz="2800" b="1" dirty="0" smtClean="0"/>
              <a:t>Current K-12 Funding Allocation Model</a:t>
            </a:r>
            <a:endParaRPr lang="en-US" sz="2800" b="1" dirty="0"/>
          </a:p>
        </p:txBody>
      </p:sp>
    </p:spTree>
    <p:extLst>
      <p:ext uri="{BB962C8B-B14F-4D97-AF65-F5344CB8AC3E}">
        <p14:creationId xmlns:p14="http://schemas.microsoft.com/office/powerpoint/2010/main" val="1231246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628E5AB-32F7-4379-AD64-54350D3E6E46}" type="slidenum">
              <a:rPr lang="en-US" smtClean="0"/>
              <a:t>14</a:t>
            </a:fld>
            <a:endParaRPr lang="en-US"/>
          </a:p>
        </p:txBody>
      </p:sp>
      <p:sp>
        <p:nvSpPr>
          <p:cNvPr id="3" name="Footer Placeholder 2"/>
          <p:cNvSpPr>
            <a:spLocks noGrp="1"/>
          </p:cNvSpPr>
          <p:nvPr>
            <p:ph type="ftr" sz="quarter" idx="12"/>
          </p:nvPr>
        </p:nvSpPr>
        <p:spPr/>
        <p:txBody>
          <a:bodyPr/>
          <a:lstStyle/>
          <a:p>
            <a:r>
              <a:rPr lang="en-US" dirty="0"/>
              <a:t>House Office of Program Research/Senate Committee Services/Office of Financial Management - August 3, 2012</a:t>
            </a:r>
          </a:p>
        </p:txBody>
      </p:sp>
      <p:pic>
        <p:nvPicPr>
          <p:cNvPr id="4" name="Picture 11" descr="blackboard.gif"/>
          <p:cNvPicPr>
            <a:picLocks noChangeAspect="1"/>
          </p:cNvPicPr>
          <p:nvPr/>
        </p:nvPicPr>
        <p:blipFill>
          <a:blip r:embed="rId2">
            <a:extLst>
              <a:ext uri="{28A0092B-C50C-407E-A947-70E740481C1C}">
                <a14:useLocalDpi xmlns:a14="http://schemas.microsoft.com/office/drawing/2010/main" val="0"/>
              </a:ext>
            </a:extLst>
          </a:blip>
          <a:srcRect l="3905" t="1163" r="2794" b="1788"/>
          <a:stretch>
            <a:fillRect/>
          </a:stretch>
        </p:blipFill>
        <p:spPr bwMode="auto">
          <a:xfrm>
            <a:off x="112713" y="1473200"/>
            <a:ext cx="2854325"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65125" y="1760538"/>
            <a:ext cx="2393950" cy="1631950"/>
          </a:xfrm>
          <a:prstGeom prst="rect">
            <a:avLst/>
          </a:prstGeom>
          <a:noFill/>
        </p:spPr>
        <p:txBody>
          <a:bodyPr>
            <a:spAutoFit/>
          </a:bodyPr>
          <a:lstStyle/>
          <a:p>
            <a:pPr algn="ctr">
              <a:defRPr/>
            </a:pPr>
            <a:r>
              <a:rPr lang="en-US" sz="1400" b="1" dirty="0">
                <a:solidFill>
                  <a:schemeClr val="bg1">
                    <a:lumMod val="95000"/>
                  </a:schemeClr>
                </a:solidFill>
              </a:rPr>
              <a:t>More Instructional Time </a:t>
            </a:r>
          </a:p>
          <a:p>
            <a:pPr algn="ctr">
              <a:defRPr/>
            </a:pPr>
            <a:r>
              <a:rPr lang="en-US" sz="1400" b="1" dirty="0">
                <a:solidFill>
                  <a:schemeClr val="bg1">
                    <a:lumMod val="95000"/>
                  </a:schemeClr>
                </a:solidFill>
              </a:rPr>
              <a:t>for Students Needing</a:t>
            </a:r>
          </a:p>
          <a:p>
            <a:pPr algn="ctr">
              <a:defRPr/>
            </a:pPr>
            <a:r>
              <a:rPr lang="en-US" sz="1400" b="1" dirty="0">
                <a:solidFill>
                  <a:schemeClr val="bg1">
                    <a:lumMod val="95000"/>
                  </a:schemeClr>
                </a:solidFill>
              </a:rPr>
              <a:t> Additional Help</a:t>
            </a:r>
          </a:p>
          <a:p>
            <a:pPr algn="ctr">
              <a:defRPr/>
            </a:pPr>
            <a:endParaRPr lang="en-US" sz="1200" b="1" dirty="0">
              <a:solidFill>
                <a:schemeClr val="bg1">
                  <a:lumMod val="95000"/>
                </a:schemeClr>
              </a:solidFill>
            </a:endParaRPr>
          </a:p>
          <a:p>
            <a:pPr algn="ctr">
              <a:defRPr/>
            </a:pPr>
            <a:r>
              <a:rPr lang="en-US" sz="800" dirty="0">
                <a:solidFill>
                  <a:schemeClr val="bg1">
                    <a:lumMod val="95000"/>
                  </a:schemeClr>
                </a:solidFill>
                <a:latin typeface="Arial" pitchFamily="34" charset="0"/>
                <a:cs typeface="Arial" pitchFamily="34" charset="0"/>
              </a:rPr>
              <a:t>*Expressed as Additional Hours of Supplemental  Instruction Per Week</a:t>
            </a:r>
          </a:p>
          <a:p>
            <a:pPr algn="ctr">
              <a:defRPr/>
            </a:pPr>
            <a:endParaRPr lang="en-US" sz="1200" b="1" dirty="0">
              <a:solidFill>
                <a:schemeClr val="bg1">
                  <a:lumMod val="95000"/>
                </a:schemeClr>
              </a:solidFill>
            </a:endParaRPr>
          </a:p>
          <a:p>
            <a:pPr>
              <a:defRPr/>
            </a:pPr>
            <a:endParaRPr lang="en-US" sz="900" b="1" dirty="0">
              <a:solidFill>
                <a:schemeClr val="bg1">
                  <a:lumMod val="95000"/>
                </a:schemeClr>
              </a:solidFill>
            </a:endParaRPr>
          </a:p>
          <a:p>
            <a:pPr>
              <a:defRPr/>
            </a:pPr>
            <a:r>
              <a:rPr lang="en-US" sz="900" b="1" dirty="0">
                <a:solidFill>
                  <a:schemeClr val="bg1">
                    <a:lumMod val="95000"/>
                  </a:schemeClr>
                </a:solidFill>
              </a:rPr>
              <a:t>  </a:t>
            </a:r>
          </a:p>
        </p:txBody>
      </p:sp>
      <p:pic>
        <p:nvPicPr>
          <p:cNvPr id="6" name="Picture 19" descr="blackboard.gif"/>
          <p:cNvPicPr>
            <a:picLocks noChangeAspect="1"/>
          </p:cNvPicPr>
          <p:nvPr/>
        </p:nvPicPr>
        <p:blipFill>
          <a:blip r:embed="rId2">
            <a:extLst>
              <a:ext uri="{28A0092B-C50C-407E-A947-70E740481C1C}">
                <a14:useLocalDpi xmlns:a14="http://schemas.microsoft.com/office/drawing/2010/main" val="0"/>
              </a:ext>
            </a:extLst>
          </a:blip>
          <a:srcRect l="3905" t="1163" r="2794" b="1788"/>
          <a:stretch>
            <a:fillRect/>
          </a:stretch>
        </p:blipFill>
        <p:spPr bwMode="auto">
          <a:xfrm>
            <a:off x="3144838" y="1477963"/>
            <a:ext cx="2852737"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414713" y="1719263"/>
            <a:ext cx="2476500" cy="1246495"/>
          </a:xfrm>
          <a:prstGeom prst="rect">
            <a:avLst/>
          </a:prstGeom>
          <a:noFill/>
        </p:spPr>
        <p:txBody>
          <a:bodyPr>
            <a:spAutoFit/>
          </a:bodyPr>
          <a:lstStyle/>
          <a:p>
            <a:pPr algn="ctr">
              <a:defRPr/>
            </a:pPr>
            <a:r>
              <a:rPr lang="en-US" sz="1200" b="1" dirty="0">
                <a:solidFill>
                  <a:schemeClr val="bg1">
                    <a:lumMod val="95000"/>
                  </a:schemeClr>
                </a:solidFill>
              </a:rPr>
              <a:t>Supplies, </a:t>
            </a:r>
            <a:r>
              <a:rPr lang="en-US" sz="1400" b="1" dirty="0">
                <a:solidFill>
                  <a:schemeClr val="bg1">
                    <a:lumMod val="95000"/>
                  </a:schemeClr>
                </a:solidFill>
              </a:rPr>
              <a:t>Materials</a:t>
            </a:r>
            <a:r>
              <a:rPr lang="en-US" sz="1200" b="1" dirty="0">
                <a:solidFill>
                  <a:schemeClr val="bg1">
                    <a:lumMod val="95000"/>
                  </a:schemeClr>
                </a:solidFill>
              </a:rPr>
              <a:t>, &amp; Other </a:t>
            </a:r>
          </a:p>
          <a:p>
            <a:pPr algn="ctr">
              <a:defRPr/>
            </a:pPr>
            <a:r>
              <a:rPr lang="en-US" sz="1200" b="1" dirty="0">
                <a:solidFill>
                  <a:schemeClr val="bg1">
                    <a:lumMod val="95000"/>
                  </a:schemeClr>
                </a:solidFill>
              </a:rPr>
              <a:t>Operating Costs (MSOC)</a:t>
            </a:r>
          </a:p>
          <a:p>
            <a:pPr>
              <a:defRPr/>
            </a:pPr>
            <a:endParaRPr lang="en-US" sz="1200" b="1" dirty="0">
              <a:solidFill>
                <a:schemeClr val="bg1">
                  <a:lumMod val="95000"/>
                </a:schemeClr>
              </a:solidFill>
            </a:endParaRPr>
          </a:p>
          <a:p>
            <a:pPr algn="ctr">
              <a:defRPr/>
            </a:pPr>
            <a:r>
              <a:rPr lang="en-US" sz="1000" dirty="0">
                <a:solidFill>
                  <a:schemeClr val="bg1">
                    <a:lumMod val="95000"/>
                  </a:schemeClr>
                </a:solidFill>
              </a:rPr>
              <a:t>Non-salary related cost items</a:t>
            </a:r>
            <a:endParaRPr lang="en-US" sz="1050" dirty="0">
              <a:solidFill>
                <a:schemeClr val="bg1">
                  <a:lumMod val="95000"/>
                </a:schemeClr>
              </a:solidFill>
            </a:endParaRPr>
          </a:p>
          <a:p>
            <a:pPr>
              <a:defRPr/>
            </a:pPr>
            <a:endParaRPr lang="en-US" sz="900" b="1" dirty="0">
              <a:solidFill>
                <a:schemeClr val="bg1">
                  <a:lumMod val="95000"/>
                </a:schemeClr>
              </a:solidFill>
            </a:endParaRPr>
          </a:p>
          <a:p>
            <a:pPr>
              <a:defRPr/>
            </a:pPr>
            <a:r>
              <a:rPr lang="en-US" b="1" dirty="0">
                <a:solidFill>
                  <a:schemeClr val="bg1">
                    <a:lumMod val="95000"/>
                  </a:schemeClr>
                </a:solidFill>
              </a:rPr>
              <a:t>	</a:t>
            </a:r>
          </a:p>
        </p:txBody>
      </p:sp>
      <p:pic>
        <p:nvPicPr>
          <p:cNvPr id="8" name="Picture 23" descr="blackboard.gif"/>
          <p:cNvPicPr>
            <a:picLocks noChangeAspect="1"/>
          </p:cNvPicPr>
          <p:nvPr/>
        </p:nvPicPr>
        <p:blipFill>
          <a:blip r:embed="rId2">
            <a:extLst>
              <a:ext uri="{28A0092B-C50C-407E-A947-70E740481C1C}">
                <a14:useLocalDpi xmlns:a14="http://schemas.microsoft.com/office/drawing/2010/main" val="0"/>
              </a:ext>
            </a:extLst>
          </a:blip>
          <a:srcRect l="3905" t="1163" r="2794" b="1788"/>
          <a:stretch>
            <a:fillRect/>
          </a:stretch>
        </p:blipFill>
        <p:spPr bwMode="auto">
          <a:xfrm>
            <a:off x="6175375" y="1476375"/>
            <a:ext cx="2863850"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6503988" y="1736725"/>
            <a:ext cx="2105025" cy="1016000"/>
          </a:xfrm>
          <a:prstGeom prst="rect">
            <a:avLst/>
          </a:prstGeom>
          <a:noFill/>
        </p:spPr>
        <p:txBody>
          <a:bodyPr>
            <a:spAutoFit/>
          </a:bodyPr>
          <a:lstStyle/>
          <a:p>
            <a:pPr algn="ctr">
              <a:defRPr/>
            </a:pPr>
            <a:r>
              <a:rPr lang="en-US" sz="1400" b="1" dirty="0">
                <a:solidFill>
                  <a:schemeClr val="bg1">
                    <a:lumMod val="95000"/>
                  </a:schemeClr>
                </a:solidFill>
              </a:rPr>
              <a:t>Central Office &amp; </a:t>
            </a:r>
          </a:p>
          <a:p>
            <a:pPr algn="ctr">
              <a:defRPr/>
            </a:pPr>
            <a:r>
              <a:rPr lang="en-US" sz="1400" b="1" dirty="0">
                <a:solidFill>
                  <a:schemeClr val="bg1">
                    <a:lumMod val="95000"/>
                  </a:schemeClr>
                </a:solidFill>
              </a:rPr>
              <a:t>Other Support</a:t>
            </a:r>
          </a:p>
          <a:p>
            <a:pPr algn="ctr">
              <a:defRPr/>
            </a:pPr>
            <a:endParaRPr lang="en-US" sz="800" b="1" dirty="0">
              <a:solidFill>
                <a:schemeClr val="bg1">
                  <a:lumMod val="95000"/>
                </a:schemeClr>
              </a:solidFill>
            </a:endParaRPr>
          </a:p>
          <a:p>
            <a:pPr algn="ctr">
              <a:defRPr/>
            </a:pPr>
            <a:endParaRPr lang="en-US" b="1" dirty="0">
              <a:solidFill>
                <a:schemeClr val="bg1">
                  <a:lumMod val="9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904292535"/>
              </p:ext>
            </p:extLst>
          </p:nvPr>
        </p:nvGraphicFramePr>
        <p:xfrm>
          <a:off x="3268663" y="2576513"/>
          <a:ext cx="2622550" cy="3567173"/>
        </p:xfrm>
        <a:graphic>
          <a:graphicData uri="http://schemas.openxmlformats.org/drawingml/2006/table">
            <a:tbl>
              <a:tblPr firstRow="1" bandRow="1">
                <a:tableStyleId>{5C22544A-7EE6-4342-B048-85BDC9FD1C3A}</a:tableStyleId>
              </a:tblPr>
              <a:tblGrid>
                <a:gridCol w="1862673"/>
                <a:gridCol w="759877"/>
              </a:tblGrid>
              <a:tr h="352578">
                <a:tc>
                  <a:txBody>
                    <a:bodyPr/>
                    <a:lstStyle/>
                    <a:p>
                      <a:r>
                        <a:rPr lang="en-US" sz="1200" b="0" dirty="0" smtClean="0">
                          <a:solidFill>
                            <a:schemeClr val="bg1">
                              <a:lumMod val="95000"/>
                            </a:schemeClr>
                          </a:solidFill>
                          <a:latin typeface="Arial" pitchFamily="34" charset="0"/>
                          <a:cs typeface="Arial" pitchFamily="34" charset="0"/>
                        </a:rPr>
                        <a:t>Technology</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smtClean="0">
                          <a:solidFill>
                            <a:schemeClr val="bg1">
                              <a:lumMod val="95000"/>
                            </a:schemeClr>
                          </a:solidFill>
                          <a:latin typeface="Arial" pitchFamily="34" charset="0"/>
                          <a:cs typeface="Arial" pitchFamily="34" charset="0"/>
                        </a:rPr>
                        <a:t>$57.42</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25120">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Utilities &amp; Insurance</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$156.03</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47844">
                <a:tc>
                  <a:txBody>
                    <a:bodyPr/>
                    <a:lstStyle/>
                    <a:p>
                      <a:r>
                        <a:rPr lang="en-US" sz="1200" b="0" dirty="0" smtClean="0">
                          <a:solidFill>
                            <a:schemeClr val="bg1">
                              <a:lumMod val="95000"/>
                            </a:schemeClr>
                          </a:solidFill>
                          <a:latin typeface="Arial" pitchFamily="34" charset="0"/>
                          <a:cs typeface="Arial" pitchFamily="34" charset="0"/>
                        </a:rPr>
                        <a:t>Curriculum &amp; Textbooks</a:t>
                      </a:r>
                      <a:endParaRPr lang="en-US" sz="1200" b="0" dirty="0">
                        <a:solidFill>
                          <a:schemeClr val="bg1">
                            <a:lumMod val="95000"/>
                          </a:schemeClr>
                        </a:solidFill>
                        <a:latin typeface="Arial" pitchFamily="34" charset="0"/>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$61.65</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12576">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Other Supplies &amp; Library Materials</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$130.89</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Professional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Development</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$9.53</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5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Facilities Maintenance</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$77.30</a:t>
                      </a: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3909">
                <a:tc>
                  <a:txBody>
                    <a:bodyPr/>
                    <a:lstStyle/>
                    <a:p>
                      <a:pPr marL="0" algn="l"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Security &amp; Central Office</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0" kern="1200" dirty="0" smtClean="0">
                          <a:solidFill>
                            <a:schemeClr val="bg1">
                              <a:lumMod val="95000"/>
                            </a:schemeClr>
                          </a:solidFill>
                          <a:latin typeface="Arial" pitchFamily="34" charset="0"/>
                          <a:ea typeface="+mn-ea"/>
                          <a:cs typeface="Arial" pitchFamily="34" charset="0"/>
                        </a:rPr>
                        <a:t>$53.55</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732314">
                <a:tc>
                  <a:txBody>
                    <a:bodyPr/>
                    <a:lstStyle/>
                    <a:p>
                      <a:pPr marL="0" algn="r" defTabSz="914400" rtl="0" eaLnBrk="1" latinLnBrk="0" hangingPunct="1"/>
                      <a:r>
                        <a:rPr lang="en-US" sz="1200" b="1" kern="1200" dirty="0" smtClean="0">
                          <a:solidFill>
                            <a:schemeClr val="bg1">
                              <a:lumMod val="95000"/>
                            </a:schemeClr>
                          </a:solidFill>
                          <a:latin typeface="Arial" pitchFamily="34" charset="0"/>
                          <a:ea typeface="+mn-ea"/>
                          <a:cs typeface="Arial" pitchFamily="34" charset="0"/>
                        </a:rPr>
                        <a:t>Total:</a:t>
                      </a:r>
                    </a:p>
                    <a:p>
                      <a:pPr marL="0" algn="r" defTabSz="914400" rtl="0" eaLnBrk="1" latinLnBrk="0" hangingPunct="1"/>
                      <a:endParaRPr lang="en-US" sz="1200" b="1" kern="1200" dirty="0" smtClean="0">
                        <a:solidFill>
                          <a:schemeClr val="bg1">
                            <a:lumMod val="95000"/>
                          </a:schemeClr>
                        </a:solidFill>
                        <a:latin typeface="Arial" pitchFamily="34" charset="0"/>
                        <a:ea typeface="+mn-ea"/>
                        <a:cs typeface="Arial" pitchFamily="34" charset="0"/>
                      </a:endParaRPr>
                    </a:p>
                    <a:p>
                      <a:pPr marL="0" algn="l" defTabSz="914400" rtl="0" eaLnBrk="1" latinLnBrk="0" hangingPunct="1"/>
                      <a:r>
                        <a:rPr lang="en-US" sz="900" b="1" kern="1200" dirty="0" smtClean="0">
                          <a:solidFill>
                            <a:schemeClr val="bg1">
                              <a:lumMod val="95000"/>
                            </a:schemeClr>
                          </a:solidFill>
                          <a:latin typeface="Arial" pitchFamily="34" charset="0"/>
                          <a:ea typeface="+mn-ea"/>
                          <a:cs typeface="Arial" pitchFamily="34" charset="0"/>
                        </a:rPr>
                        <a:t>*</a:t>
                      </a:r>
                      <a:r>
                        <a:rPr lang="en-US" sz="800" b="1" kern="1200" dirty="0" smtClean="0">
                          <a:solidFill>
                            <a:schemeClr val="bg1">
                              <a:lumMod val="95000"/>
                            </a:schemeClr>
                          </a:solidFill>
                          <a:latin typeface="Arial" pitchFamily="34" charset="0"/>
                          <a:ea typeface="+mn-ea"/>
                          <a:cs typeface="Arial" pitchFamily="34" charset="0"/>
                        </a:rPr>
                        <a:t>vocational</a:t>
                      </a:r>
                      <a:r>
                        <a:rPr lang="en-US" sz="800" b="1" kern="1200" baseline="0" dirty="0" smtClean="0">
                          <a:solidFill>
                            <a:schemeClr val="bg1">
                              <a:lumMod val="95000"/>
                            </a:schemeClr>
                          </a:solidFill>
                          <a:latin typeface="Arial" pitchFamily="34" charset="0"/>
                          <a:ea typeface="+mn-ea"/>
                          <a:cs typeface="Arial" pitchFamily="34" charset="0"/>
                        </a:rPr>
                        <a:t> &amp; skill center students receive more</a:t>
                      </a:r>
                      <a:endParaRPr lang="en-US" sz="700" b="1" kern="1200" dirty="0" smtClean="0">
                        <a:solidFill>
                          <a:schemeClr val="bg1">
                            <a:lumMod val="95000"/>
                          </a:schemeClr>
                        </a:solidFill>
                        <a:latin typeface="Arial" pitchFamily="34" charset="0"/>
                        <a:ea typeface="+mn-ea"/>
                        <a:cs typeface="Arial" pitchFamily="34" charset="0"/>
                      </a:endParaRPr>
                    </a:p>
                  </a:txBody>
                  <a:tcPr marL="91430" marR="91430" marT="45713" marB="4571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1" kern="1200" dirty="0" smtClean="0">
                          <a:solidFill>
                            <a:schemeClr val="bg1">
                              <a:lumMod val="95000"/>
                            </a:schemeClr>
                          </a:solidFill>
                          <a:latin typeface="Arial" pitchFamily="34" charset="0"/>
                          <a:ea typeface="+mn-ea"/>
                          <a:cs typeface="Arial" pitchFamily="34" charset="0"/>
                        </a:rPr>
                        <a:t>$546.37 </a:t>
                      </a:r>
                      <a:r>
                        <a:rPr lang="en-US" sz="1200" b="0" kern="1200" dirty="0" smtClean="0">
                          <a:solidFill>
                            <a:schemeClr val="bg1">
                              <a:lumMod val="95000"/>
                            </a:schemeClr>
                          </a:solidFill>
                          <a:latin typeface="Arial" pitchFamily="34" charset="0"/>
                          <a:ea typeface="+mn-ea"/>
                          <a:cs typeface="Arial" pitchFamily="34" charset="0"/>
                        </a:rPr>
                        <a:t>/</a:t>
                      </a:r>
                      <a:r>
                        <a:rPr lang="en-US" sz="1000" b="0" kern="1200" dirty="0" smtClean="0">
                          <a:solidFill>
                            <a:schemeClr val="bg1">
                              <a:lumMod val="95000"/>
                            </a:schemeClr>
                          </a:solidFill>
                          <a:latin typeface="Arial" pitchFamily="34" charset="0"/>
                          <a:ea typeface="+mn-ea"/>
                          <a:cs typeface="Arial" pitchFamily="34" charset="0"/>
                        </a:rPr>
                        <a:t>student*</a:t>
                      </a:r>
                      <a:endParaRPr lang="en-US" sz="1200" b="0" kern="1200" dirty="0">
                        <a:solidFill>
                          <a:schemeClr val="bg1">
                            <a:lumMod val="95000"/>
                          </a:schemeClr>
                        </a:solidFill>
                        <a:latin typeface="Arial" pitchFamily="34" charset="0"/>
                        <a:ea typeface="+mn-ea"/>
                        <a:cs typeface="Arial" pitchFamily="34" charset="0"/>
                      </a:endParaRPr>
                    </a:p>
                  </a:txBody>
                  <a:tcPr marL="91430" marR="91430" marT="45713" marB="4571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1" name="Table 10"/>
          <p:cNvGraphicFramePr>
            <a:graphicFrameLocks noGrp="1"/>
          </p:cNvGraphicFramePr>
          <p:nvPr/>
        </p:nvGraphicFramePr>
        <p:xfrm>
          <a:off x="230188" y="2765425"/>
          <a:ext cx="2660650" cy="3413670"/>
        </p:xfrm>
        <a:graphic>
          <a:graphicData uri="http://schemas.openxmlformats.org/drawingml/2006/table">
            <a:tbl>
              <a:tblPr firstRow="1" bandRow="1">
                <a:tableStyleId>{5C22544A-7EE6-4342-B048-85BDC9FD1C3A}</a:tableStyleId>
              </a:tblPr>
              <a:tblGrid>
                <a:gridCol w="2028032"/>
                <a:gridCol w="632618"/>
              </a:tblGrid>
              <a:tr h="853281">
                <a:tc>
                  <a:txBody>
                    <a:bodyPr/>
                    <a:lstStyle/>
                    <a:p>
                      <a:endParaRPr lang="en-US" sz="1400" b="0" baseline="0" dirty="0" smtClean="0">
                        <a:solidFill>
                          <a:schemeClr val="bg1">
                            <a:lumMod val="95000"/>
                          </a:schemeClr>
                        </a:solidFill>
                        <a:latin typeface="Arial" pitchFamily="34" charset="0"/>
                        <a:cs typeface="Arial" pitchFamily="34" charset="0"/>
                      </a:endParaRPr>
                    </a:p>
                    <a:p>
                      <a:r>
                        <a:rPr lang="en-US" sz="1400" b="0" baseline="0" dirty="0" smtClean="0">
                          <a:solidFill>
                            <a:schemeClr val="bg1">
                              <a:lumMod val="95000"/>
                            </a:schemeClr>
                          </a:solidFill>
                          <a:latin typeface="Arial" pitchFamily="34" charset="0"/>
                          <a:cs typeface="Arial" pitchFamily="34" charset="0"/>
                        </a:rPr>
                        <a:t>Learning Assistance Program*</a:t>
                      </a:r>
                    </a:p>
                    <a:p>
                      <a:endParaRPr lang="en-US" sz="8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1.52</a:t>
                      </a:r>
                      <a:endParaRPr lang="en-US" sz="12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944704">
                <a:tc>
                  <a:txBody>
                    <a:bodyPr/>
                    <a:lstStyle/>
                    <a:p>
                      <a:endParaRPr lang="en-US" sz="1200" b="0" baseline="0" dirty="0" smtClean="0">
                        <a:solidFill>
                          <a:schemeClr val="bg1">
                            <a:lumMod val="95000"/>
                          </a:schemeClr>
                        </a:solidFill>
                        <a:latin typeface="Arial" pitchFamily="34" charset="0"/>
                        <a:cs typeface="Arial" pitchFamily="34" charset="0"/>
                      </a:endParaRPr>
                    </a:p>
                    <a:p>
                      <a:r>
                        <a:rPr lang="en-US" sz="1400" b="0" baseline="0" dirty="0" smtClean="0">
                          <a:solidFill>
                            <a:schemeClr val="bg1">
                              <a:lumMod val="95000"/>
                            </a:schemeClr>
                          </a:solidFill>
                          <a:latin typeface="Arial" pitchFamily="34" charset="0"/>
                          <a:cs typeface="Arial" pitchFamily="34" charset="0"/>
                        </a:rPr>
                        <a:t>Transitional Bilingual Program*</a:t>
                      </a:r>
                    </a:p>
                    <a:p>
                      <a:endParaRPr lang="en-US" sz="800" b="0" baseline="0" dirty="0" smtClean="0">
                        <a:solidFill>
                          <a:schemeClr val="bg1">
                            <a:lumMod val="95000"/>
                          </a:schemeClr>
                        </a:solidFill>
                        <a:latin typeface="Arial" pitchFamily="34" charset="0"/>
                        <a:cs typeface="Arial" pitchFamily="34" charset="0"/>
                      </a:endParaRPr>
                    </a:p>
                    <a:p>
                      <a:endParaRPr lang="en-US" sz="8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4.78</a:t>
                      </a:r>
                      <a:endParaRPr lang="en-US" sz="12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822807">
                <a:tc>
                  <a:txBody>
                    <a:bodyPr/>
                    <a:lstStyle/>
                    <a:p>
                      <a:endParaRPr lang="en-US" sz="1200" b="0" baseline="0" dirty="0" smtClean="0">
                        <a:solidFill>
                          <a:schemeClr val="bg1">
                            <a:lumMod val="95000"/>
                          </a:schemeClr>
                        </a:solidFill>
                        <a:latin typeface="Arial" pitchFamily="34" charset="0"/>
                        <a:cs typeface="Arial" pitchFamily="34" charset="0"/>
                      </a:endParaRPr>
                    </a:p>
                    <a:p>
                      <a:r>
                        <a:rPr lang="en-US" sz="1400" b="0" baseline="0" dirty="0" smtClean="0">
                          <a:solidFill>
                            <a:schemeClr val="bg1">
                              <a:lumMod val="95000"/>
                            </a:schemeClr>
                          </a:solidFill>
                          <a:latin typeface="Arial" pitchFamily="34" charset="0"/>
                          <a:cs typeface="Arial" pitchFamily="34" charset="0"/>
                        </a:rPr>
                        <a:t>Highly Capable Program*</a:t>
                      </a:r>
                    </a:p>
                    <a:p>
                      <a:endParaRPr lang="en-US" sz="8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bg1">
                              <a:lumMod val="95000"/>
                            </a:schemeClr>
                          </a:solidFill>
                          <a:latin typeface="Arial" pitchFamily="34" charset="0"/>
                          <a:cs typeface="Arial" pitchFamily="34" charset="0"/>
                        </a:rPr>
                        <a:t>2.16</a:t>
                      </a:r>
                      <a:endParaRPr lang="en-US" sz="1200" b="0" dirty="0">
                        <a:solidFill>
                          <a:schemeClr val="bg1">
                            <a:lumMod val="95000"/>
                          </a:schemeClr>
                        </a:solidFill>
                        <a:latin typeface="Arial" pitchFamily="34" charset="0"/>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18064">
                <a:tc>
                  <a:txBody>
                    <a:bodyPr/>
                    <a:lstStyle/>
                    <a:p>
                      <a:pPr marL="0" algn="l" defTabSz="914400" rtl="0" eaLnBrk="1" latinLnBrk="0" hangingPunct="1"/>
                      <a:r>
                        <a:rPr lang="en-US" sz="1400" b="0" kern="1200" baseline="0" dirty="0" smtClean="0">
                          <a:solidFill>
                            <a:schemeClr val="bg1">
                              <a:lumMod val="95000"/>
                            </a:schemeClr>
                          </a:solidFill>
                          <a:latin typeface="Arial" pitchFamily="34" charset="0"/>
                          <a:ea typeface="+mn-ea"/>
                          <a:cs typeface="Arial" pitchFamily="34" charset="0"/>
                        </a:rPr>
                        <a:t>Special Education Funding Enhancement</a:t>
                      </a:r>
                      <a:endParaRPr lang="en-US" sz="1400" b="0" kern="1200" baseline="0" dirty="0">
                        <a:solidFill>
                          <a:schemeClr val="bg1">
                            <a:lumMod val="95000"/>
                          </a:schemeClr>
                        </a:solidFill>
                        <a:latin typeface="Arial" pitchFamily="34" charset="0"/>
                        <a:ea typeface="+mn-ea"/>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r>
                        <a:rPr lang="en-US" sz="1000" b="0" kern="1200" dirty="0" smtClean="0">
                          <a:solidFill>
                            <a:schemeClr val="bg1">
                              <a:lumMod val="95000"/>
                            </a:schemeClr>
                          </a:solidFill>
                          <a:latin typeface="Arial" pitchFamily="34" charset="0"/>
                          <a:ea typeface="+mn-ea"/>
                          <a:cs typeface="Arial" pitchFamily="34" charset="0"/>
                        </a:rPr>
                        <a:t>93.09%</a:t>
                      </a:r>
                      <a:endParaRPr lang="en-US" sz="1000" b="0" kern="1200" dirty="0">
                        <a:solidFill>
                          <a:schemeClr val="bg1">
                            <a:lumMod val="95000"/>
                          </a:schemeClr>
                        </a:solidFill>
                        <a:latin typeface="Arial" pitchFamily="34" charset="0"/>
                        <a:ea typeface="+mn-ea"/>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4269">
                <a:tc>
                  <a:txBody>
                    <a:bodyPr/>
                    <a:lstStyle/>
                    <a:p>
                      <a:endParaRPr lang="en-US" sz="800" b="0" kern="1200" baseline="0" dirty="0">
                        <a:solidFill>
                          <a:schemeClr val="bg1">
                            <a:lumMod val="95000"/>
                          </a:schemeClr>
                        </a:solidFill>
                        <a:latin typeface="Arial" pitchFamily="34" charset="0"/>
                        <a:ea typeface="+mn-ea"/>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914400" rtl="0" eaLnBrk="1" latinLnBrk="0" hangingPunct="1"/>
                      <a:endParaRPr lang="en-US" sz="1200" b="0" kern="1200" dirty="0">
                        <a:solidFill>
                          <a:schemeClr val="bg1">
                            <a:lumMod val="95000"/>
                          </a:schemeClr>
                        </a:solidFill>
                        <a:latin typeface="Arial" pitchFamily="34" charset="0"/>
                        <a:ea typeface="+mn-ea"/>
                        <a:cs typeface="Arial" pitchFamily="34" charset="0"/>
                      </a:endParaRPr>
                    </a:p>
                  </a:txBody>
                  <a:tcPr marL="91431" marR="91431" marT="45711" marB="45711"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7435144"/>
              </p:ext>
            </p:extLst>
          </p:nvPr>
        </p:nvGraphicFramePr>
        <p:xfrm>
          <a:off x="6305550" y="2720975"/>
          <a:ext cx="2622550" cy="3246439"/>
        </p:xfrm>
        <a:graphic>
          <a:graphicData uri="http://schemas.openxmlformats.org/drawingml/2006/table">
            <a:tbl>
              <a:tblPr firstRow="1" bandRow="1">
                <a:tableStyleId>{5C22544A-7EE6-4342-B048-85BDC9FD1C3A}</a:tableStyleId>
              </a:tblPr>
              <a:tblGrid>
                <a:gridCol w="1843777"/>
                <a:gridCol w="778773"/>
              </a:tblGrid>
              <a:tr h="762075">
                <a:tc>
                  <a:txBody>
                    <a:bodyPr/>
                    <a:lstStyle/>
                    <a:p>
                      <a:r>
                        <a:rPr lang="en-US" sz="1200" b="0" dirty="0" smtClean="0">
                          <a:solidFill>
                            <a:schemeClr val="bg1">
                              <a:lumMod val="95000"/>
                            </a:schemeClr>
                          </a:solidFill>
                          <a:latin typeface="Arial" pitchFamily="34" charset="0"/>
                          <a:cs typeface="Arial" pitchFamily="34" charset="0"/>
                        </a:rPr>
                        <a:t>Central Office</a:t>
                      </a:r>
                      <a:r>
                        <a:rPr lang="en-US" sz="1200" b="0" baseline="0" dirty="0" smtClean="0">
                          <a:solidFill>
                            <a:schemeClr val="bg1">
                              <a:lumMod val="95000"/>
                            </a:schemeClr>
                          </a:solidFill>
                          <a:latin typeface="Arial" pitchFamily="34" charset="0"/>
                          <a:cs typeface="Arial" pitchFamily="34" charset="0"/>
                        </a:rPr>
                        <a:t> Allocation</a:t>
                      </a:r>
                    </a:p>
                    <a:p>
                      <a:r>
                        <a:rPr lang="en-US" sz="800" b="0" baseline="0" dirty="0" smtClean="0">
                          <a:solidFill>
                            <a:schemeClr val="bg1">
                              <a:lumMod val="95000"/>
                            </a:schemeClr>
                          </a:solidFill>
                          <a:latin typeface="Arial" pitchFamily="34" charset="0"/>
                          <a:cs typeface="Arial" pitchFamily="34" charset="0"/>
                        </a:rPr>
                        <a:t>Expressed as Percent  of School Staff Unit Allocations</a:t>
                      </a:r>
                    </a:p>
                    <a:p>
                      <a:endParaRPr lang="en-US" sz="800" b="0" dirty="0" smtClean="0">
                        <a:solidFill>
                          <a:schemeClr val="bg1">
                            <a:lumMod val="95000"/>
                          </a:schemeClr>
                        </a:solidFill>
                        <a:latin typeface="Arial" pitchFamily="34" charset="0"/>
                        <a:cs typeface="Arial" pitchFamily="34" charset="0"/>
                      </a:endParaRPr>
                    </a:p>
                    <a:p>
                      <a:endParaRPr lang="en-US" sz="800" b="0" dirty="0">
                        <a:solidFill>
                          <a:schemeClr val="bg1">
                            <a:lumMod val="95000"/>
                          </a:schemeClr>
                        </a:solidFill>
                        <a:latin typeface="Arial" pitchFamily="34" charset="0"/>
                        <a:cs typeface="Arial" pitchFamily="34" charset="0"/>
                      </a:endParaRPr>
                    </a:p>
                  </a:txBody>
                  <a:tcPr marL="91430" marR="91430" marT="45724" marB="45724"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smtClean="0">
                          <a:solidFill>
                            <a:schemeClr val="bg1">
                              <a:lumMod val="95000"/>
                            </a:schemeClr>
                          </a:solidFill>
                          <a:latin typeface="Arial" pitchFamily="34" charset="0"/>
                          <a:cs typeface="Arial" pitchFamily="34" charset="0"/>
                        </a:rPr>
                        <a:t>5.3%</a:t>
                      </a:r>
                      <a:endParaRPr lang="en-US" sz="1200" b="0" dirty="0">
                        <a:solidFill>
                          <a:schemeClr val="bg1">
                            <a:lumMod val="95000"/>
                          </a:schemeClr>
                        </a:solidFill>
                        <a:latin typeface="Arial" pitchFamily="34" charset="0"/>
                        <a:cs typeface="Arial" pitchFamily="34" charset="0"/>
                      </a:endParaRPr>
                    </a:p>
                  </a:txBody>
                  <a:tcPr marL="91430" marR="91430" marT="45724" marB="45724"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1005939">
                <a:tc>
                  <a:txBody>
                    <a:bodyPr/>
                    <a:lstStyle/>
                    <a:p>
                      <a:pPr algn="ctr"/>
                      <a:r>
                        <a:rPr lang="en-US" sz="1200" b="0" dirty="0" smtClean="0">
                          <a:solidFill>
                            <a:schemeClr val="bg1">
                              <a:lumMod val="95000"/>
                            </a:schemeClr>
                          </a:solidFill>
                          <a:latin typeface="Arial" pitchFamily="34" charset="0"/>
                          <a:cs typeface="Arial" pitchFamily="34" charset="0"/>
                        </a:rPr>
                        <a:t>District-wide</a:t>
                      </a:r>
                      <a:r>
                        <a:rPr lang="en-US" sz="1200" b="0" baseline="0" dirty="0" smtClean="0">
                          <a:solidFill>
                            <a:schemeClr val="bg1">
                              <a:lumMod val="95000"/>
                            </a:schemeClr>
                          </a:solidFill>
                          <a:latin typeface="Arial" pitchFamily="34" charset="0"/>
                          <a:cs typeface="Arial" pitchFamily="34" charset="0"/>
                        </a:rPr>
                        <a:t> Support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kern="1200" baseline="0" dirty="0" smtClean="0">
                          <a:solidFill>
                            <a:schemeClr val="bg1">
                              <a:lumMod val="95000"/>
                            </a:schemeClr>
                          </a:solidFill>
                          <a:latin typeface="Arial" pitchFamily="34" charset="0"/>
                          <a:ea typeface="+mn-ea"/>
                          <a:cs typeface="Arial" pitchFamily="34" charset="0"/>
                        </a:rPr>
                        <a:t>Central office staff working primarily in school buildings:</a:t>
                      </a:r>
                    </a:p>
                    <a:p>
                      <a:endParaRPr lang="en-US" sz="700" b="0" dirty="0" smtClean="0">
                        <a:solidFill>
                          <a:schemeClr val="bg1">
                            <a:lumMod val="95000"/>
                          </a:schemeClr>
                        </a:solidFill>
                        <a:latin typeface="Arial" pitchFamily="34" charset="0"/>
                        <a:cs typeface="Arial" pitchFamily="34" charset="0"/>
                      </a:endParaRPr>
                    </a:p>
                    <a:p>
                      <a:endParaRPr lang="en-US" sz="700" b="0" baseline="0" dirty="0" smtClean="0">
                        <a:solidFill>
                          <a:schemeClr val="bg1">
                            <a:lumMod val="95000"/>
                          </a:schemeClr>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lumMod val="95000"/>
                            </a:schemeClr>
                          </a:solidFill>
                          <a:latin typeface="Arial" pitchFamily="34" charset="0"/>
                          <a:cs typeface="Arial" pitchFamily="34" charset="0"/>
                        </a:rPr>
                        <a:t>Technology support staff</a:t>
                      </a: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bg1">
                            <a:lumMod val="95000"/>
                          </a:schemeClr>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bg1">
                            <a:lumMod val="95000"/>
                          </a:schemeClr>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bg1">
                            <a:lumMod val="95000"/>
                          </a:schemeClr>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bg1">
                            <a:lumMod val="95000"/>
                          </a:schemeClr>
                        </a:solidFill>
                        <a:latin typeface="Arial" pitchFamily="34" charset="0"/>
                        <a:ea typeface="+mn-ea"/>
                        <a:cs typeface="Arial"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0.63</a:t>
                      </a: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bg1">
                              <a:lumMod val="95000"/>
                            </a:schemeClr>
                          </a:solidFill>
                          <a:latin typeface="Arial" pitchFamily="34" charset="0"/>
                          <a:cs typeface="Arial" pitchFamily="34" charset="0"/>
                        </a:rPr>
                        <a:t>Facilities, Maintenance &amp; Grounds</a:t>
                      </a: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0.34</a:t>
                      </a:r>
                      <a:endParaRPr lang="en-US" sz="1200" b="0" kern="1200" dirty="0">
                        <a:solidFill>
                          <a:schemeClr val="bg1">
                            <a:lumMod val="95000"/>
                          </a:schemeClr>
                        </a:solidFill>
                        <a:latin typeface="Arial" pitchFamily="34" charset="0"/>
                        <a:ea typeface="+mn-ea"/>
                        <a:cs typeface="Arial" pitchFamily="34" charset="0"/>
                      </a:endParaRP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57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bg1">
                              <a:lumMod val="95000"/>
                            </a:schemeClr>
                          </a:solidFill>
                          <a:latin typeface="Arial" pitchFamily="34" charset="0"/>
                          <a:ea typeface="+mn-ea"/>
                          <a:cs typeface="Arial" pitchFamily="34" charset="0"/>
                        </a:rPr>
                        <a:t>Warehouse, Laborers, &amp; Mechanics</a:t>
                      </a: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bg1">
                              <a:lumMod val="95000"/>
                            </a:schemeClr>
                          </a:solidFill>
                          <a:latin typeface="Arial" pitchFamily="34" charset="0"/>
                          <a:ea typeface="+mn-ea"/>
                          <a:cs typeface="Arial" pitchFamily="34" charset="0"/>
                        </a:rPr>
                        <a:t>1.80</a:t>
                      </a:r>
                    </a:p>
                    <a:p>
                      <a:pPr marL="0" marR="0" indent="0" algn="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bg1">
                            <a:lumMod val="95000"/>
                          </a:schemeClr>
                        </a:solidFill>
                        <a:latin typeface="Arial" pitchFamily="34" charset="0"/>
                        <a:ea typeface="+mn-ea"/>
                        <a:cs typeface="Arial" pitchFamily="34" charset="0"/>
                      </a:endParaRPr>
                    </a:p>
                  </a:txBody>
                  <a:tcPr marL="91430" marR="91430" marT="45724" marB="4572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63935">
                <a:tc>
                  <a:txBody>
                    <a:bodyPr/>
                    <a:lstStyle/>
                    <a:p>
                      <a:pPr marL="0" algn="r" defTabSz="914400" rtl="0" eaLnBrk="1" latinLnBrk="0" hangingPunct="1"/>
                      <a:r>
                        <a:rPr lang="en-US" sz="1200" b="1" kern="1200" dirty="0" smtClean="0">
                          <a:solidFill>
                            <a:schemeClr val="bg1">
                              <a:lumMod val="95000"/>
                            </a:schemeClr>
                          </a:solidFill>
                          <a:latin typeface="Arial" pitchFamily="34" charset="0"/>
                          <a:ea typeface="+mn-ea"/>
                          <a:cs typeface="Arial" pitchFamily="34" charset="0"/>
                        </a:rPr>
                        <a:t>Total:</a:t>
                      </a:r>
                    </a:p>
                    <a:p>
                      <a:pPr marL="0" algn="r" defTabSz="914400" rtl="0" eaLnBrk="1" latinLnBrk="0" hangingPunct="1"/>
                      <a:endParaRPr lang="en-US" sz="1200" b="1" kern="1200" dirty="0" smtClean="0">
                        <a:solidFill>
                          <a:schemeClr val="bg1">
                            <a:lumMod val="95000"/>
                          </a:schemeClr>
                        </a:solidFill>
                        <a:latin typeface="Arial" pitchFamily="34" charset="0"/>
                        <a:ea typeface="+mn-ea"/>
                        <a:cs typeface="Arial" pitchFamily="34" charset="0"/>
                      </a:endParaRPr>
                    </a:p>
                  </a:txBody>
                  <a:tcPr marL="91430" marR="91430" marT="45724" marB="4572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914400" rtl="0" eaLnBrk="1" latinLnBrk="0" hangingPunct="1"/>
                      <a:r>
                        <a:rPr lang="en-US" sz="1200" b="1" kern="1200" dirty="0" smtClean="0">
                          <a:solidFill>
                            <a:schemeClr val="bg1">
                              <a:lumMod val="95000"/>
                            </a:schemeClr>
                          </a:solidFill>
                          <a:latin typeface="Arial" pitchFamily="34" charset="0"/>
                          <a:ea typeface="+mn-ea"/>
                          <a:cs typeface="Arial" pitchFamily="34" charset="0"/>
                        </a:rPr>
                        <a:t>2.77</a:t>
                      </a:r>
                    </a:p>
                    <a:p>
                      <a:pPr marL="0" algn="r" defTabSz="914400" rtl="0" eaLnBrk="1" latinLnBrk="0" hangingPunct="1"/>
                      <a:r>
                        <a:rPr lang="en-US" sz="1200" b="0" kern="1200" baseline="0" dirty="0" smtClean="0">
                          <a:solidFill>
                            <a:schemeClr val="bg1">
                              <a:lumMod val="95000"/>
                            </a:schemeClr>
                          </a:solidFill>
                          <a:latin typeface="Arial" pitchFamily="34" charset="0"/>
                          <a:ea typeface="+mn-ea"/>
                          <a:cs typeface="Arial" pitchFamily="34" charset="0"/>
                        </a:rPr>
                        <a:t> </a:t>
                      </a:r>
                      <a:r>
                        <a:rPr lang="en-US" sz="700" b="0" kern="1200" dirty="0" smtClean="0">
                          <a:solidFill>
                            <a:schemeClr val="bg1">
                              <a:lumMod val="95000"/>
                            </a:schemeClr>
                          </a:solidFill>
                          <a:latin typeface="Arial" pitchFamily="34" charset="0"/>
                          <a:ea typeface="+mn-ea"/>
                          <a:cs typeface="Arial" pitchFamily="34" charset="0"/>
                        </a:rPr>
                        <a:t>per 1000 students</a:t>
                      </a:r>
                      <a:endParaRPr lang="en-US" sz="700" b="0" kern="1200" dirty="0">
                        <a:solidFill>
                          <a:schemeClr val="bg1">
                            <a:lumMod val="95000"/>
                          </a:schemeClr>
                        </a:solidFill>
                        <a:latin typeface="Arial" pitchFamily="34" charset="0"/>
                        <a:ea typeface="+mn-ea"/>
                        <a:cs typeface="Arial" pitchFamily="34" charset="0"/>
                      </a:endParaRPr>
                    </a:p>
                  </a:txBody>
                  <a:tcPr marL="91430" marR="91430" marT="45724" marB="45724">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3" name="Straight Connector 18"/>
          <p:cNvCxnSpPr>
            <a:cxnSpLocks noChangeShapeType="1"/>
          </p:cNvCxnSpPr>
          <p:nvPr/>
        </p:nvCxnSpPr>
        <p:spPr bwMode="auto">
          <a:xfrm>
            <a:off x="451037" y="2514600"/>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4" name="Straight Connector 18"/>
          <p:cNvCxnSpPr>
            <a:cxnSpLocks noChangeShapeType="1"/>
          </p:cNvCxnSpPr>
          <p:nvPr/>
        </p:nvCxnSpPr>
        <p:spPr bwMode="auto">
          <a:xfrm>
            <a:off x="3438524" y="2249207"/>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cxnSp>
        <p:nvCxnSpPr>
          <p:cNvPr id="15" name="Straight Connector 18"/>
          <p:cNvCxnSpPr>
            <a:cxnSpLocks noChangeShapeType="1"/>
          </p:cNvCxnSpPr>
          <p:nvPr/>
        </p:nvCxnSpPr>
        <p:spPr bwMode="auto">
          <a:xfrm>
            <a:off x="6447165" y="2258173"/>
            <a:ext cx="2265363" cy="1"/>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16" name="Rectangle 15"/>
          <p:cNvSpPr/>
          <p:nvPr/>
        </p:nvSpPr>
        <p:spPr>
          <a:xfrm>
            <a:off x="451036" y="304800"/>
            <a:ext cx="7854763" cy="523220"/>
          </a:xfrm>
          <a:prstGeom prst="rect">
            <a:avLst/>
          </a:prstGeom>
        </p:spPr>
        <p:txBody>
          <a:bodyPr wrap="square">
            <a:spAutoFit/>
          </a:bodyPr>
          <a:lstStyle/>
          <a:p>
            <a:r>
              <a:rPr lang="en-US" sz="2800" b="1" dirty="0"/>
              <a:t>Current K-12 Funding Allocation Model</a:t>
            </a:r>
          </a:p>
        </p:txBody>
      </p:sp>
    </p:spTree>
    <p:extLst>
      <p:ext uri="{BB962C8B-B14F-4D97-AF65-F5344CB8AC3E}">
        <p14:creationId xmlns:p14="http://schemas.microsoft.com/office/powerpoint/2010/main" val="4204544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5400" dirty="0" smtClean="0">
                <a:solidFill>
                  <a:schemeClr val="bg1">
                    <a:lumMod val="50000"/>
                  </a:schemeClr>
                </a:solidFill>
              </a:rPr>
              <a:t>HB 2824</a:t>
            </a:r>
            <a:endParaRPr lang="en-US" sz="5400" dirty="0">
              <a:solidFill>
                <a:schemeClr val="bg1">
                  <a:lumMod val="50000"/>
                </a:schemeClr>
              </a:solidFill>
            </a:endParaRPr>
          </a:p>
        </p:txBody>
      </p:sp>
      <p:sp>
        <p:nvSpPr>
          <p:cNvPr id="3" name="Content Placeholder 2"/>
          <p:cNvSpPr>
            <a:spLocks noGrp="1"/>
          </p:cNvSpPr>
          <p:nvPr>
            <p:ph idx="1"/>
          </p:nvPr>
        </p:nvSpPr>
        <p:spPr>
          <a:xfrm>
            <a:off x="838200" y="838200"/>
            <a:ext cx="7620000" cy="4572000"/>
          </a:xfrm>
        </p:spPr>
        <p:txBody>
          <a:bodyPr>
            <a:normAutofit lnSpcReduction="10000"/>
          </a:bodyPr>
          <a:lstStyle/>
          <a:p>
            <a:r>
              <a:rPr lang="en-US" sz="2400" dirty="0"/>
              <a:t>“The Joint Task Force </a:t>
            </a:r>
            <a:r>
              <a:rPr lang="en-US" sz="2400" dirty="0" smtClean="0"/>
              <a:t>…..shall </a:t>
            </a:r>
            <a:r>
              <a:rPr lang="en-US" sz="2400" dirty="0"/>
              <a:t>make recommendations on how the Legislature can meet the requirements outlined in Chapter 548, Laws of 2009 and Chapter 236, Laws of 2010…..”</a:t>
            </a:r>
          </a:p>
          <a:p>
            <a:endParaRPr lang="en-US" sz="2400" dirty="0"/>
          </a:p>
          <a:p>
            <a:r>
              <a:rPr lang="en-US" sz="2400" dirty="0" smtClean="0"/>
              <a:t>These two pieces of legislation:</a:t>
            </a:r>
          </a:p>
          <a:p>
            <a:pPr lvl="1"/>
            <a:r>
              <a:rPr lang="en-US" sz="2000" dirty="0" smtClean="0"/>
              <a:t>“Revised the definition of the program of Basic Education;</a:t>
            </a:r>
          </a:p>
          <a:p>
            <a:pPr marL="457200" lvl="1" indent="0">
              <a:buNone/>
            </a:pPr>
            <a:endParaRPr lang="en-US" sz="1200" dirty="0" smtClean="0"/>
          </a:p>
          <a:p>
            <a:pPr lvl="1"/>
            <a:r>
              <a:rPr lang="en-US" sz="2000" dirty="0" smtClean="0"/>
              <a:t>Established new methods for distributing state funds to school districts to support this program of Basic Education; and</a:t>
            </a:r>
          </a:p>
          <a:p>
            <a:pPr lvl="1"/>
            <a:endParaRPr lang="en-US" sz="1200" dirty="0" smtClean="0"/>
          </a:p>
          <a:p>
            <a:pPr lvl="1"/>
            <a:r>
              <a:rPr lang="en-US" sz="2000" dirty="0" smtClean="0"/>
              <a:t>Provided an outline of specific enhancements to the program of Basic Education that are required to be implemented by 2018.”</a:t>
            </a:r>
          </a:p>
          <a:p>
            <a:pPr lvl="1"/>
            <a:endParaRPr lang="en-US" dirty="0"/>
          </a:p>
          <a:p>
            <a:pPr lvl="1"/>
            <a:endParaRPr lang="en-US" sz="1400" dirty="0"/>
          </a:p>
          <a:p>
            <a:endParaRPr lang="en-US" dirty="0"/>
          </a:p>
        </p:txBody>
      </p:sp>
      <p:sp>
        <p:nvSpPr>
          <p:cNvPr id="4" name="Footer Placeholder 3"/>
          <p:cNvSpPr>
            <a:spLocks noGrp="1"/>
          </p:cNvSpPr>
          <p:nvPr>
            <p:ph type="ftr" sz="quarter" idx="12"/>
          </p:nvPr>
        </p:nvSpPr>
        <p:spPr/>
        <p:txBody>
          <a:bodyPr/>
          <a:lstStyle/>
          <a:p>
            <a:r>
              <a:rPr lang="en-US" dirty="0" smtClean="0"/>
              <a:t>House Office of Program Research/Senate Committee Services/Office of Financial Management - August 3, 2012</a:t>
            </a:r>
            <a:endParaRPr lang="en-US" dirty="0"/>
          </a:p>
        </p:txBody>
      </p:sp>
      <p:sp>
        <p:nvSpPr>
          <p:cNvPr id="5" name="Slide Number Placeholder 4"/>
          <p:cNvSpPr>
            <a:spLocks noGrp="1"/>
          </p:cNvSpPr>
          <p:nvPr>
            <p:ph type="sldNum" sz="quarter" idx="11"/>
          </p:nvPr>
        </p:nvSpPr>
        <p:spPr/>
        <p:txBody>
          <a:bodyPr/>
          <a:lstStyle/>
          <a:p>
            <a:fld id="{3628E5AB-32F7-4379-AD64-54350D3E6E46}" type="slidenum">
              <a:rPr lang="en-US" smtClean="0"/>
              <a:t>2</a:t>
            </a:fld>
            <a:endParaRPr lang="en-US"/>
          </a:p>
        </p:txBody>
      </p:sp>
    </p:spTree>
    <p:extLst>
      <p:ext uri="{BB962C8B-B14F-4D97-AF65-F5344CB8AC3E}">
        <p14:creationId xmlns:p14="http://schemas.microsoft.com/office/powerpoint/2010/main" val="2950500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86400"/>
            <a:ext cx="7239000" cy="914400"/>
          </a:xfrm>
        </p:spPr>
        <p:txBody>
          <a:bodyPr/>
          <a:lstStyle/>
          <a:p>
            <a:pPr algn="r"/>
            <a:r>
              <a:rPr lang="en-US" sz="5400" dirty="0" smtClean="0">
                <a:solidFill>
                  <a:schemeClr val="bg1">
                    <a:lumMod val="50000"/>
                  </a:schemeClr>
                </a:solidFill>
              </a:rPr>
              <a:t>“Basic Education”</a:t>
            </a:r>
            <a:endParaRPr lang="en-US" sz="5400" dirty="0">
              <a:solidFill>
                <a:schemeClr val="bg1">
                  <a:lumMod val="50000"/>
                </a:schemeClr>
              </a:solidFill>
            </a:endParaRPr>
          </a:p>
        </p:txBody>
      </p:sp>
      <p:sp>
        <p:nvSpPr>
          <p:cNvPr id="3" name="Content Placeholder 2"/>
          <p:cNvSpPr>
            <a:spLocks noGrp="1"/>
          </p:cNvSpPr>
          <p:nvPr>
            <p:ph idx="1"/>
          </p:nvPr>
        </p:nvSpPr>
        <p:spPr>
          <a:xfrm>
            <a:off x="838200" y="838200"/>
            <a:ext cx="7620000" cy="4572000"/>
          </a:xfrm>
        </p:spPr>
        <p:txBody>
          <a:bodyPr/>
          <a:lstStyle/>
          <a:p>
            <a:r>
              <a:rPr lang="en-US" sz="2400" dirty="0" smtClean="0"/>
              <a:t>…..The program of education deemed by the Legislature to meet the requirements of Article IX, Section 1 of the State Constitution and adopted pursuant to Article IX, Section 2:</a:t>
            </a:r>
            <a:endParaRPr lang="en-US" sz="2400" dirty="0"/>
          </a:p>
          <a:p>
            <a:pPr lvl="1"/>
            <a:endParaRPr lang="en-US" sz="2000" dirty="0" smtClean="0"/>
          </a:p>
          <a:p>
            <a:pPr lvl="1"/>
            <a:r>
              <a:rPr lang="en-US" sz="2000" b="1" dirty="0" smtClean="0">
                <a:solidFill>
                  <a:schemeClr val="accent2">
                    <a:lumMod val="75000"/>
                  </a:schemeClr>
                </a:solidFill>
              </a:rPr>
              <a:t>Article IX, Section </a:t>
            </a:r>
            <a:r>
              <a:rPr lang="en-US" sz="2000" b="1" dirty="0">
                <a:solidFill>
                  <a:schemeClr val="accent2">
                    <a:lumMod val="75000"/>
                  </a:schemeClr>
                </a:solidFill>
              </a:rPr>
              <a:t>1.  </a:t>
            </a:r>
            <a:r>
              <a:rPr lang="en-US" sz="2000" dirty="0"/>
              <a:t>It is the paramount duty of the state to make ample provision for the education of all children residing within its borders, without distinction or preference on  account of race, color, caste, or sex.</a:t>
            </a:r>
          </a:p>
          <a:p>
            <a:pPr lvl="1"/>
            <a:endParaRPr lang="en-US" sz="2000" b="1" dirty="0">
              <a:solidFill>
                <a:schemeClr val="accent2">
                  <a:lumMod val="75000"/>
                </a:schemeClr>
              </a:solidFill>
            </a:endParaRPr>
          </a:p>
          <a:p>
            <a:pPr lvl="1"/>
            <a:r>
              <a:rPr lang="en-US" sz="2000" b="1" dirty="0" smtClean="0">
                <a:solidFill>
                  <a:schemeClr val="accent2">
                    <a:lumMod val="75000"/>
                  </a:schemeClr>
                </a:solidFill>
              </a:rPr>
              <a:t>Article IX, Section </a:t>
            </a:r>
            <a:r>
              <a:rPr lang="en-US" sz="2000" b="1" dirty="0">
                <a:solidFill>
                  <a:schemeClr val="accent2">
                    <a:lumMod val="75000"/>
                  </a:schemeClr>
                </a:solidFill>
              </a:rPr>
              <a:t>2.  </a:t>
            </a:r>
            <a:r>
              <a:rPr lang="en-US" sz="2000" dirty="0"/>
              <a:t>The legislature shall provide for a general and uniform system of public schools. </a:t>
            </a:r>
          </a:p>
          <a:p>
            <a:pPr lvl="1"/>
            <a:endParaRPr lang="en-US" sz="1400" dirty="0"/>
          </a:p>
          <a:p>
            <a:endParaRPr lang="en-US" dirty="0"/>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3</a:t>
            </a:fld>
            <a:endParaRPr lang="en-US"/>
          </a:p>
        </p:txBody>
      </p:sp>
    </p:spTree>
    <p:extLst>
      <p:ext uri="{BB962C8B-B14F-4D97-AF65-F5344CB8AC3E}">
        <p14:creationId xmlns:p14="http://schemas.microsoft.com/office/powerpoint/2010/main" val="1930031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548, Laws of 2009 (ESHB 2261)</a:t>
            </a:r>
            <a:endParaRPr lang="en-US" sz="3600" dirty="0">
              <a:solidFill>
                <a:schemeClr val="bg1">
                  <a:lumMod val="50000"/>
                </a:schemeClr>
              </a:solidFill>
            </a:endParaRPr>
          </a:p>
        </p:txBody>
      </p:sp>
      <p:sp>
        <p:nvSpPr>
          <p:cNvPr id="3" name="Content Placeholder 2"/>
          <p:cNvSpPr>
            <a:spLocks noGrp="1"/>
          </p:cNvSpPr>
          <p:nvPr>
            <p:ph idx="1"/>
          </p:nvPr>
        </p:nvSpPr>
        <p:spPr>
          <a:xfrm>
            <a:off x="762000" y="304800"/>
            <a:ext cx="7924800" cy="4953000"/>
          </a:xfrm>
        </p:spPr>
        <p:txBody>
          <a:bodyPr>
            <a:normAutofit lnSpcReduction="10000"/>
          </a:bodyPr>
          <a:lstStyle/>
          <a:p>
            <a:r>
              <a:rPr lang="en-US" b="1" dirty="0" smtClean="0"/>
              <a:t>Revised the definition of the program of Basic Education  by:</a:t>
            </a:r>
          </a:p>
          <a:p>
            <a:pPr lvl="1">
              <a:spcBef>
                <a:spcPts val="1200"/>
              </a:spcBef>
            </a:pPr>
            <a:r>
              <a:rPr lang="en-US" sz="2000" dirty="0" smtClean="0"/>
              <a:t>Requiring an increase in minimum instructional hours, from 1,000 hours as a district-wide average across all grades, to 1,000 hours for grades 1 – 6 and 1,080 hours for grades 7 – 12, </a:t>
            </a:r>
            <a:r>
              <a:rPr lang="en-US" sz="2000" i="1" dirty="0" smtClean="0"/>
              <a:t>to be implemented according to a schedule adopted by the Legislature, but not before the 2014-15 school year.</a:t>
            </a:r>
            <a:endParaRPr lang="en-US" sz="1200" dirty="0" smtClean="0"/>
          </a:p>
          <a:p>
            <a:pPr lvl="1">
              <a:spcBef>
                <a:spcPts val="1200"/>
              </a:spcBef>
            </a:pPr>
            <a:r>
              <a:rPr lang="en-US" sz="2000" i="1" dirty="0" smtClean="0"/>
              <a:t>Continuing to phase-in </a:t>
            </a:r>
            <a:r>
              <a:rPr lang="en-US" sz="2000" dirty="0" smtClean="0"/>
              <a:t>all-day kindergarten, starting with schools with the highest poverty levels.</a:t>
            </a:r>
          </a:p>
          <a:p>
            <a:pPr lvl="1">
              <a:spcBef>
                <a:spcPts val="1200"/>
              </a:spcBef>
            </a:pPr>
            <a:r>
              <a:rPr lang="en-US" sz="2000" dirty="0" smtClean="0"/>
              <a:t>Requiring instruction that provides the opportunity for students to complete 24 credits for high school graduation, </a:t>
            </a:r>
            <a:r>
              <a:rPr lang="en-US" sz="2000" i="1" dirty="0" smtClean="0"/>
              <a:t>subject to a phased-in implementation established by the Legislature.</a:t>
            </a:r>
          </a:p>
          <a:p>
            <a:pPr lvl="1">
              <a:spcBef>
                <a:spcPts val="1200"/>
              </a:spcBef>
            </a:pPr>
            <a:r>
              <a:rPr lang="en-US" sz="2000" dirty="0" smtClean="0"/>
              <a:t>Adding the Highly Capable Program, funded at 2.314% of student enrollment.</a:t>
            </a:r>
          </a:p>
          <a:p>
            <a:pPr marL="457200" lvl="1" indent="0">
              <a:buNone/>
            </a:pPr>
            <a:endParaRPr lang="en-US" dirty="0"/>
          </a:p>
          <a:p>
            <a:pPr lvl="1"/>
            <a:endParaRPr lang="en-US" sz="1400" dirty="0"/>
          </a:p>
          <a:p>
            <a:endParaRPr lang="en-US" dirty="0"/>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4</a:t>
            </a:fld>
            <a:endParaRPr lang="en-US"/>
          </a:p>
        </p:txBody>
      </p:sp>
    </p:spTree>
    <p:extLst>
      <p:ext uri="{BB962C8B-B14F-4D97-AF65-F5344CB8AC3E}">
        <p14:creationId xmlns:p14="http://schemas.microsoft.com/office/powerpoint/2010/main" val="202428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548, Laws of 2009 (ESHB 2261)</a:t>
            </a:r>
            <a:endParaRPr lang="en-US" sz="3600" dirty="0">
              <a:solidFill>
                <a:schemeClr val="bg1">
                  <a:lumMod val="50000"/>
                </a:schemeClr>
              </a:solidFill>
            </a:endParaRPr>
          </a:p>
        </p:txBody>
      </p:sp>
      <p:sp>
        <p:nvSpPr>
          <p:cNvPr id="3" name="Content Placeholder 2"/>
          <p:cNvSpPr>
            <a:spLocks noGrp="1"/>
          </p:cNvSpPr>
          <p:nvPr>
            <p:ph idx="1"/>
          </p:nvPr>
        </p:nvSpPr>
        <p:spPr>
          <a:xfrm>
            <a:off x="762000" y="457200"/>
            <a:ext cx="7924800" cy="4953000"/>
          </a:xfrm>
        </p:spPr>
        <p:txBody>
          <a:bodyPr/>
          <a:lstStyle/>
          <a:p>
            <a:r>
              <a:rPr lang="en-US" b="1" dirty="0" smtClean="0"/>
              <a:t>Revised the definition of the program of Basic Education  by:</a:t>
            </a:r>
          </a:p>
          <a:p>
            <a:pPr lvl="1">
              <a:spcBef>
                <a:spcPts val="1200"/>
              </a:spcBef>
            </a:pPr>
            <a:r>
              <a:rPr lang="en-US" sz="2000" dirty="0" smtClean="0"/>
              <a:t>Specifically including in the definition other programs referenced by prior Court decisions (Learning Assistance Program, Bilingual, Special Education, programs for students in residential schools and detention facilities, transportation of students to and from school).</a:t>
            </a:r>
          </a:p>
          <a:p>
            <a:pPr>
              <a:spcBef>
                <a:spcPts val="2400"/>
              </a:spcBef>
            </a:pPr>
            <a:r>
              <a:rPr lang="en-US" b="1" dirty="0" smtClean="0"/>
              <a:t>Stated Legislative intent that the redefined program of Basic Education and funding for the program be fully implemented by 2018.</a:t>
            </a:r>
          </a:p>
          <a:p>
            <a:pPr lvl="1"/>
            <a:endParaRPr lang="en-US" sz="2000" dirty="0" smtClean="0"/>
          </a:p>
          <a:p>
            <a:pPr lvl="1"/>
            <a:endParaRPr lang="en-US" sz="1400" dirty="0"/>
          </a:p>
          <a:p>
            <a:endParaRPr lang="en-US" dirty="0"/>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5</a:t>
            </a:fld>
            <a:endParaRPr lang="en-US"/>
          </a:p>
        </p:txBody>
      </p:sp>
    </p:spTree>
    <p:extLst>
      <p:ext uri="{BB962C8B-B14F-4D97-AF65-F5344CB8AC3E}">
        <p14:creationId xmlns:p14="http://schemas.microsoft.com/office/powerpoint/2010/main" val="803232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548, Laws of 2009 (ESHB 2261)</a:t>
            </a:r>
            <a:endParaRPr lang="en-US" sz="3600" dirty="0">
              <a:solidFill>
                <a:schemeClr val="bg1">
                  <a:lumMod val="50000"/>
                </a:schemeClr>
              </a:solidFill>
            </a:endParaRPr>
          </a:p>
        </p:txBody>
      </p:sp>
      <p:sp>
        <p:nvSpPr>
          <p:cNvPr id="3" name="Content Placeholder 2"/>
          <p:cNvSpPr>
            <a:spLocks noGrp="1"/>
          </p:cNvSpPr>
          <p:nvPr>
            <p:ph idx="1"/>
          </p:nvPr>
        </p:nvSpPr>
        <p:spPr>
          <a:xfrm>
            <a:off x="762000" y="304800"/>
            <a:ext cx="7924800" cy="5334000"/>
          </a:xfrm>
        </p:spPr>
        <p:txBody>
          <a:bodyPr/>
          <a:lstStyle/>
          <a:p>
            <a:r>
              <a:rPr lang="en-US" b="1" dirty="0" smtClean="0"/>
              <a:t>Established </a:t>
            </a:r>
            <a:r>
              <a:rPr lang="en-US" b="1" dirty="0"/>
              <a:t>new methods for distributing state funds to school districts to support </a:t>
            </a:r>
            <a:r>
              <a:rPr lang="en-US" b="1" dirty="0" smtClean="0"/>
              <a:t>the </a:t>
            </a:r>
            <a:r>
              <a:rPr lang="en-US" b="1" dirty="0"/>
              <a:t>program of Basic </a:t>
            </a:r>
            <a:r>
              <a:rPr lang="en-US" b="1" dirty="0" smtClean="0"/>
              <a:t>Education:</a:t>
            </a:r>
          </a:p>
          <a:p>
            <a:pPr lvl="1">
              <a:spcBef>
                <a:spcPts val="1200"/>
              </a:spcBef>
            </a:pPr>
            <a:r>
              <a:rPr lang="en-US" sz="2000" dirty="0" smtClean="0"/>
              <a:t>Created a structure and framework for a new distribution formula for funds to support the redefined program.</a:t>
            </a:r>
          </a:p>
          <a:p>
            <a:pPr lvl="2">
              <a:spcBef>
                <a:spcPts val="1200"/>
              </a:spcBef>
            </a:pPr>
            <a:r>
              <a:rPr lang="en-US" sz="1600" dirty="0" smtClean="0"/>
              <a:t>Based on staff and non-staff costs to support instruction and operations in “prototypical” schools.</a:t>
            </a:r>
          </a:p>
          <a:p>
            <a:pPr lvl="2">
              <a:spcBef>
                <a:spcPts val="1200"/>
              </a:spcBef>
            </a:pPr>
            <a:r>
              <a:rPr lang="en-US" sz="1600" dirty="0" smtClean="0"/>
              <a:t>Based on specified formula elements:  class size; types of building staff; categories of maintenance, supplies, and operating costs; administration; and allocations for categorical programs.</a:t>
            </a:r>
          </a:p>
          <a:p>
            <a:pPr lvl="2">
              <a:spcBef>
                <a:spcPts val="1200"/>
              </a:spcBef>
            </a:pPr>
            <a:r>
              <a:rPr lang="en-US" sz="1600" dirty="0" smtClean="0"/>
              <a:t>“For allocation purposes only.”</a:t>
            </a:r>
          </a:p>
          <a:p>
            <a:pPr lvl="1">
              <a:spcBef>
                <a:spcPts val="1200"/>
              </a:spcBef>
            </a:pPr>
            <a:r>
              <a:rPr lang="en-US" sz="2000" dirty="0" smtClean="0"/>
              <a:t>Directed phase-in of a new pupil transportation funding formula (beginning no later than 2013-14) using a regression analysis to allocate funds to school districts. </a:t>
            </a:r>
            <a:endParaRPr lang="en-US" sz="2000" dirty="0"/>
          </a:p>
          <a:p>
            <a:pPr lvl="1"/>
            <a:endParaRPr lang="en-US" sz="1400" dirty="0"/>
          </a:p>
          <a:p>
            <a:endParaRPr lang="en-US" dirty="0"/>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6</a:t>
            </a:fld>
            <a:endParaRPr lang="en-US"/>
          </a:p>
        </p:txBody>
      </p:sp>
    </p:spTree>
    <p:extLst>
      <p:ext uri="{BB962C8B-B14F-4D97-AF65-F5344CB8AC3E}">
        <p14:creationId xmlns:p14="http://schemas.microsoft.com/office/powerpoint/2010/main" val="1818031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548, Laws of 2009 (ESHB 2261)</a:t>
            </a:r>
            <a:endParaRPr lang="en-US" sz="3600" dirty="0">
              <a:solidFill>
                <a:schemeClr val="bg1">
                  <a:lumMod val="50000"/>
                </a:schemeClr>
              </a:solidFill>
            </a:endParaRPr>
          </a:p>
        </p:txBody>
      </p:sp>
      <p:sp>
        <p:nvSpPr>
          <p:cNvPr id="3" name="Content Placeholder 2"/>
          <p:cNvSpPr>
            <a:spLocks noGrp="1"/>
          </p:cNvSpPr>
          <p:nvPr>
            <p:ph idx="1"/>
          </p:nvPr>
        </p:nvSpPr>
        <p:spPr>
          <a:xfrm>
            <a:off x="762000" y="304800"/>
            <a:ext cx="7924800" cy="5486400"/>
          </a:xfrm>
        </p:spPr>
        <p:txBody>
          <a:bodyPr/>
          <a:lstStyle/>
          <a:p>
            <a:r>
              <a:rPr lang="en-US" sz="2600" b="1" dirty="0" smtClean="0"/>
              <a:t>Directed state agencies and working groups to work and make recommendations on other key issues:</a:t>
            </a:r>
          </a:p>
          <a:p>
            <a:pPr lvl="1"/>
            <a:r>
              <a:rPr lang="en-US" sz="2000" dirty="0" smtClean="0"/>
              <a:t>Details of new prototypical school funding formula </a:t>
            </a:r>
            <a:r>
              <a:rPr lang="en-US" sz="1600" i="1" dirty="0" smtClean="0"/>
              <a:t>(Funding Formula Technical Work Group)</a:t>
            </a:r>
          </a:p>
          <a:p>
            <a:pPr lvl="1"/>
            <a:r>
              <a:rPr lang="en-US" sz="2000" dirty="0" smtClean="0"/>
              <a:t>Accountability </a:t>
            </a:r>
            <a:r>
              <a:rPr lang="en-US" sz="1600" i="1" dirty="0" smtClean="0"/>
              <a:t>(State Board of Education)</a:t>
            </a:r>
          </a:p>
          <a:p>
            <a:pPr lvl="1"/>
            <a:r>
              <a:rPr lang="en-US" sz="2000" dirty="0" smtClean="0"/>
              <a:t>Educator certification </a:t>
            </a:r>
            <a:r>
              <a:rPr lang="en-US" sz="1600" i="1" dirty="0" smtClean="0"/>
              <a:t>(Professional Educator Standards Board)</a:t>
            </a:r>
          </a:p>
          <a:p>
            <a:pPr lvl="1"/>
            <a:r>
              <a:rPr lang="en-US" sz="2000" dirty="0" smtClean="0"/>
              <a:t>Education system capacity </a:t>
            </a:r>
            <a:r>
              <a:rPr lang="en-US" sz="1600" i="1" dirty="0" smtClean="0"/>
              <a:t>(Office of the Superintendent of Public Instruction)</a:t>
            </a:r>
          </a:p>
          <a:p>
            <a:pPr lvl="1"/>
            <a:r>
              <a:rPr lang="en-US" sz="2000" dirty="0" smtClean="0"/>
              <a:t>K-12 Education Data </a:t>
            </a:r>
            <a:r>
              <a:rPr lang="en-US" sz="1600" i="1" dirty="0" smtClean="0"/>
              <a:t>(K-12 Data Governance Group)</a:t>
            </a:r>
          </a:p>
          <a:p>
            <a:pPr lvl="1"/>
            <a:r>
              <a:rPr lang="en-US" sz="2000" dirty="0" smtClean="0"/>
              <a:t>Local Finance </a:t>
            </a:r>
            <a:r>
              <a:rPr lang="en-US" sz="1600" i="1" dirty="0" smtClean="0"/>
              <a:t>(Levy and Local Effort Assistance Technical Work Group)</a:t>
            </a:r>
          </a:p>
          <a:p>
            <a:pPr lvl="1"/>
            <a:r>
              <a:rPr lang="en-US" sz="2000" dirty="0" smtClean="0"/>
              <a:t>Compensation </a:t>
            </a:r>
            <a:r>
              <a:rPr lang="en-US" sz="1600" i="1" dirty="0" smtClean="0"/>
              <a:t>(Compensation Work Group)</a:t>
            </a:r>
          </a:p>
          <a:p>
            <a:pPr>
              <a:spcBef>
                <a:spcPts val="1200"/>
              </a:spcBef>
            </a:pPr>
            <a:endParaRPr lang="en-US" sz="1800" b="1" dirty="0" smtClean="0"/>
          </a:p>
          <a:p>
            <a:pPr>
              <a:spcBef>
                <a:spcPts val="1200"/>
              </a:spcBef>
            </a:pPr>
            <a:r>
              <a:rPr lang="en-US" sz="2600" b="1" dirty="0" smtClean="0"/>
              <a:t>Created the Quality Education Council to monitor and oversee this work.</a:t>
            </a:r>
          </a:p>
        </p:txBody>
      </p:sp>
      <p:sp>
        <p:nvSpPr>
          <p:cNvPr id="4" name="Footer Placeholder 3"/>
          <p:cNvSpPr>
            <a:spLocks noGrp="1"/>
          </p:cNvSpPr>
          <p:nvPr>
            <p:ph type="ftr" sz="quarter" idx="12"/>
          </p:nvPr>
        </p:nvSpPr>
        <p:spPr>
          <a:xfrm>
            <a:off x="1295400" y="6553200"/>
            <a:ext cx="7162800" cy="228600"/>
          </a:xfrm>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7</a:t>
            </a:fld>
            <a:endParaRPr lang="en-US"/>
          </a:p>
        </p:txBody>
      </p:sp>
    </p:spTree>
    <p:extLst>
      <p:ext uri="{BB962C8B-B14F-4D97-AF65-F5344CB8AC3E}">
        <p14:creationId xmlns:p14="http://schemas.microsoft.com/office/powerpoint/2010/main" val="2244592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236, Laws of 2010 (SHB 2776)</a:t>
            </a:r>
            <a:endParaRPr lang="en-US" sz="3600" dirty="0">
              <a:solidFill>
                <a:schemeClr val="bg1">
                  <a:lumMod val="50000"/>
                </a:schemeClr>
              </a:solidFill>
            </a:endParaRPr>
          </a:p>
        </p:txBody>
      </p:sp>
      <p:sp>
        <p:nvSpPr>
          <p:cNvPr id="3" name="Content Placeholder 2"/>
          <p:cNvSpPr>
            <a:spLocks noGrp="1"/>
          </p:cNvSpPr>
          <p:nvPr>
            <p:ph idx="1"/>
          </p:nvPr>
        </p:nvSpPr>
        <p:spPr>
          <a:xfrm>
            <a:off x="762000" y="304800"/>
            <a:ext cx="7924800" cy="5334000"/>
          </a:xfrm>
        </p:spPr>
        <p:txBody>
          <a:bodyPr/>
          <a:lstStyle/>
          <a:p>
            <a:pPr marL="342900" lvl="1" indent="-342900">
              <a:buFont typeface="Arial" pitchFamily="34" charset="0"/>
              <a:buChar char="»"/>
            </a:pPr>
            <a:r>
              <a:rPr lang="en-US" sz="2800" b="1" dirty="0">
                <a:solidFill>
                  <a:schemeClr val="tx2"/>
                </a:solidFill>
              </a:rPr>
              <a:t>Established new methods for distributing state funds to school districts to support the program of Basic Education </a:t>
            </a:r>
            <a:r>
              <a:rPr lang="en-US" sz="2800" b="1" dirty="0" smtClean="0">
                <a:solidFill>
                  <a:schemeClr val="tx2"/>
                </a:solidFill>
              </a:rPr>
              <a:t>(Part II):</a:t>
            </a:r>
          </a:p>
          <a:p>
            <a:pPr marL="742950" lvl="2" indent="-342900">
              <a:buFont typeface="Arial" pitchFamily="34" charset="0"/>
              <a:buChar char="»"/>
            </a:pPr>
            <a:r>
              <a:rPr lang="en-US" sz="2000" dirty="0"/>
              <a:t>Adopted in statute the technical details of the new prototypical school funding formula for the Instructional Program of Basic Education, using baseline numeric </a:t>
            </a:r>
            <a:r>
              <a:rPr lang="en-US" sz="2000" dirty="0" smtClean="0"/>
              <a:t>values</a:t>
            </a:r>
            <a:r>
              <a:rPr lang="en-US" sz="2000" dirty="0"/>
              <a:t> </a:t>
            </a:r>
            <a:r>
              <a:rPr lang="en-US" sz="2000" dirty="0" smtClean="0"/>
              <a:t>as of 2009-10.</a:t>
            </a:r>
          </a:p>
          <a:p>
            <a:pPr marL="1200150" lvl="3" indent="-342900">
              <a:buFont typeface="Arial" pitchFamily="34" charset="0"/>
              <a:buChar char="»"/>
            </a:pPr>
            <a:r>
              <a:rPr lang="en-US" dirty="0" smtClean="0"/>
              <a:t>Average class size for different grade levels.</a:t>
            </a:r>
          </a:p>
          <a:p>
            <a:pPr marL="1200150" lvl="3" indent="-342900">
              <a:buFont typeface="Arial" pitchFamily="34" charset="0"/>
              <a:buChar char="»"/>
            </a:pPr>
            <a:r>
              <a:rPr lang="en-US" dirty="0" smtClean="0"/>
              <a:t>Allocations of different categories of building-level staff, based on school type (principals, counselors, librarians, health/social services, custodians, office support).</a:t>
            </a:r>
          </a:p>
          <a:p>
            <a:pPr marL="1200150" lvl="3" indent="-342900">
              <a:buFont typeface="Arial" pitchFamily="34" charset="0"/>
              <a:buChar char="»"/>
            </a:pPr>
            <a:r>
              <a:rPr lang="en-US" dirty="0" smtClean="0"/>
              <a:t>Allocations for discrete categories of Maintenance, Supplies, and Operating Costs (MSOC).</a:t>
            </a:r>
          </a:p>
          <a:p>
            <a:pPr marL="1200150" lvl="3" indent="-342900">
              <a:buFont typeface="Arial" pitchFamily="34" charset="0"/>
              <a:buChar char="»"/>
            </a:pPr>
            <a:r>
              <a:rPr lang="en-US" dirty="0" smtClean="0"/>
              <a:t>Staff for central office and district-wide support.</a:t>
            </a:r>
          </a:p>
          <a:p>
            <a:pPr marL="1200150" lvl="3" indent="-342900">
              <a:buFont typeface="Arial" pitchFamily="34" charset="0"/>
              <a:buChar char="»"/>
            </a:pPr>
            <a:r>
              <a:rPr lang="en-US" dirty="0" smtClean="0"/>
              <a:t>Supplemental allocations for categorical programs (LAP, Bilingual, Highly Capable, Special Education).</a:t>
            </a:r>
            <a:endParaRPr lang="en-US" dirty="0"/>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8</a:t>
            </a:fld>
            <a:endParaRPr lang="en-US"/>
          </a:p>
        </p:txBody>
      </p:sp>
    </p:spTree>
    <p:extLst>
      <p:ext uri="{BB962C8B-B14F-4D97-AF65-F5344CB8AC3E}">
        <p14:creationId xmlns:p14="http://schemas.microsoft.com/office/powerpoint/2010/main" val="1979223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562600"/>
            <a:ext cx="8153400" cy="685800"/>
          </a:xfrm>
        </p:spPr>
        <p:txBody>
          <a:bodyPr/>
          <a:lstStyle/>
          <a:p>
            <a:pPr algn="r"/>
            <a:r>
              <a:rPr lang="en-US" sz="3600" dirty="0" smtClean="0">
                <a:solidFill>
                  <a:schemeClr val="bg1">
                    <a:lumMod val="50000"/>
                  </a:schemeClr>
                </a:solidFill>
              </a:rPr>
              <a:t>Chapter 236, Laws of 2010 (SHB 2776)</a:t>
            </a:r>
            <a:endParaRPr lang="en-US" sz="3600" dirty="0">
              <a:solidFill>
                <a:schemeClr val="bg1">
                  <a:lumMod val="50000"/>
                </a:schemeClr>
              </a:solidFill>
            </a:endParaRPr>
          </a:p>
        </p:txBody>
      </p:sp>
      <p:sp>
        <p:nvSpPr>
          <p:cNvPr id="3" name="Content Placeholder 2"/>
          <p:cNvSpPr>
            <a:spLocks noGrp="1"/>
          </p:cNvSpPr>
          <p:nvPr>
            <p:ph idx="1"/>
          </p:nvPr>
        </p:nvSpPr>
        <p:spPr>
          <a:xfrm>
            <a:off x="762000" y="304800"/>
            <a:ext cx="7924800" cy="5334000"/>
          </a:xfrm>
        </p:spPr>
        <p:txBody>
          <a:bodyPr/>
          <a:lstStyle/>
          <a:p>
            <a:pPr marL="342900" lvl="1" indent="-342900">
              <a:buFont typeface="Arial" pitchFamily="34" charset="0"/>
              <a:buChar char="»"/>
            </a:pPr>
            <a:r>
              <a:rPr lang="en-US" sz="2800" b="1" dirty="0" smtClean="0">
                <a:solidFill>
                  <a:schemeClr val="tx2"/>
                </a:solidFill>
              </a:rPr>
              <a:t>Provided </a:t>
            </a:r>
            <a:r>
              <a:rPr lang="en-US" sz="2800" b="1" dirty="0">
                <a:solidFill>
                  <a:schemeClr val="tx2"/>
                </a:solidFill>
              </a:rPr>
              <a:t>an outline of specific enhancements to the program of Basic Education that are required to be implemented by 2018</a:t>
            </a:r>
            <a:r>
              <a:rPr lang="en-US" sz="2800" b="1" dirty="0" smtClean="0">
                <a:solidFill>
                  <a:schemeClr val="tx2"/>
                </a:solidFill>
              </a:rPr>
              <a:t>.</a:t>
            </a:r>
          </a:p>
          <a:p>
            <a:pPr marL="742950" lvl="2" indent="-342900">
              <a:buFont typeface="Arial" pitchFamily="34" charset="0"/>
              <a:buChar char="»"/>
            </a:pPr>
            <a:endParaRPr lang="en-US" sz="2000" dirty="0" smtClean="0"/>
          </a:p>
          <a:p>
            <a:pPr marL="742950" lvl="2" indent="-342900">
              <a:buFont typeface="Arial" pitchFamily="34" charset="0"/>
              <a:buChar char="»"/>
            </a:pPr>
            <a:r>
              <a:rPr lang="en-US" sz="2400" dirty="0" smtClean="0"/>
              <a:t>Reduction in K-3 Class Size.</a:t>
            </a:r>
          </a:p>
          <a:p>
            <a:pPr marL="400050" lvl="2" indent="0">
              <a:buNone/>
            </a:pPr>
            <a:endParaRPr lang="en-US" sz="2400" dirty="0" smtClean="0"/>
          </a:p>
          <a:p>
            <a:pPr marL="742950" lvl="2" indent="-342900">
              <a:buFont typeface="Arial" pitchFamily="34" charset="0"/>
              <a:buChar char="»"/>
            </a:pPr>
            <a:r>
              <a:rPr lang="en-US" sz="2400" dirty="0" smtClean="0"/>
              <a:t>Phase-in for new pupil transportation funding formula.</a:t>
            </a:r>
          </a:p>
          <a:p>
            <a:pPr marL="400050" lvl="2" indent="0">
              <a:buNone/>
            </a:pPr>
            <a:endParaRPr lang="en-US" sz="2400" dirty="0" smtClean="0"/>
          </a:p>
          <a:p>
            <a:pPr marL="742950" lvl="2" indent="-342900">
              <a:buFont typeface="Arial" pitchFamily="34" charset="0"/>
              <a:buChar char="»"/>
            </a:pPr>
            <a:r>
              <a:rPr lang="en-US" sz="2400" dirty="0" smtClean="0"/>
              <a:t>Phase-in of statewide, all-day kindergarten.</a:t>
            </a:r>
          </a:p>
          <a:p>
            <a:pPr marL="400050" lvl="2" indent="0">
              <a:buNone/>
            </a:pPr>
            <a:endParaRPr lang="en-US" sz="2400" dirty="0" smtClean="0"/>
          </a:p>
          <a:p>
            <a:pPr marL="742950" lvl="2" indent="-342900">
              <a:buFont typeface="Arial" pitchFamily="34" charset="0"/>
              <a:buChar char="»"/>
            </a:pPr>
            <a:r>
              <a:rPr lang="en-US" sz="2400" dirty="0" smtClean="0"/>
              <a:t>Increase in funding for MSOC.</a:t>
            </a:r>
          </a:p>
        </p:txBody>
      </p:sp>
      <p:sp>
        <p:nvSpPr>
          <p:cNvPr id="4" name="Footer Placeholder 3"/>
          <p:cNvSpPr>
            <a:spLocks noGrp="1"/>
          </p:cNvSpPr>
          <p:nvPr>
            <p:ph type="ftr" sz="quarter" idx="12"/>
          </p:nvPr>
        </p:nvSpPr>
        <p:spPr/>
        <p:txBody>
          <a:bodyPr/>
          <a:lstStyle/>
          <a:p>
            <a:r>
              <a:rPr lang="en-US" dirty="0"/>
              <a:t>House Office of Program Research/Senate Committee Services/Office of Financial Management - August 3, 2012</a:t>
            </a:r>
          </a:p>
        </p:txBody>
      </p:sp>
      <p:sp>
        <p:nvSpPr>
          <p:cNvPr id="5" name="Slide Number Placeholder 4"/>
          <p:cNvSpPr>
            <a:spLocks noGrp="1"/>
          </p:cNvSpPr>
          <p:nvPr>
            <p:ph type="sldNum" sz="quarter" idx="11"/>
          </p:nvPr>
        </p:nvSpPr>
        <p:spPr/>
        <p:txBody>
          <a:bodyPr/>
          <a:lstStyle/>
          <a:p>
            <a:fld id="{3628E5AB-32F7-4379-AD64-54350D3E6E46}" type="slidenum">
              <a:rPr lang="en-US" smtClean="0"/>
              <a:t>9</a:t>
            </a:fld>
            <a:endParaRPr lang="en-US"/>
          </a:p>
        </p:txBody>
      </p:sp>
    </p:spTree>
    <p:extLst>
      <p:ext uri="{BB962C8B-B14F-4D97-AF65-F5344CB8AC3E}">
        <p14:creationId xmlns:p14="http://schemas.microsoft.com/office/powerpoint/2010/main" val="1876030141"/>
      </p:ext>
    </p:extLst>
  </p:cSld>
  <p:clrMapOvr>
    <a:masterClrMapping/>
  </p:clrMapOvr>
  <p:timing>
    <p:tnLst>
      <p:par>
        <p:cTn id="1" dur="indefinite" restart="never" nodeType="tmRoot"/>
      </p:par>
    </p:tnLst>
  </p:timing>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Relationships xmlns="http://schemas.openxmlformats.org/package/2006/relationships">
  <Relationship Id="rId1" Type="http://schemas.openxmlformats.org/officeDocument/2006/relationships/customXmlProps" Target="itemProps1.xml"/>
</Relationships>

</file>

<file path=customXml/_rels/item2.xml.rels><?xml version="1.0" encoding="UTF-8"?>

<Relationships xmlns="http://schemas.openxmlformats.org/package/2006/relationships">
  <Relationship Id="rId1" Type="http://schemas.openxmlformats.org/officeDocument/2006/relationships/customXmlProps" Target="itemProps2.xml"/>
</Relationships>

</file>

<file path=customXml/_rels/item3.xml.rels><?xml version="1.0" encoding="UTF-8"?>

<Relationships xmlns="http://schemas.openxmlformats.org/package/2006/relationships">
  <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007F16528808478AB3FBF703453C90" ma:contentTypeVersion="1" ma:contentTypeDescription="Create a new document." ma:contentTypeScope="" ma:versionID="2894acff59a1f1286dd24564683519d7">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099226-267A-4E81-9264-3F0ED513799D}"/>
</file>

<file path=customXml/itemProps2.xml><?xml version="1.0" encoding="utf-8"?>
<ds:datastoreItem xmlns:ds="http://schemas.openxmlformats.org/officeDocument/2006/customXml" ds:itemID="{1BEE864A-EFA4-44C2-A3C9-9A54EE7F175B}"/>
</file>

<file path=customXml/itemProps3.xml><?xml version="1.0" encoding="utf-8"?>
<ds:datastoreItem xmlns:ds="http://schemas.openxmlformats.org/officeDocument/2006/customXml" ds:itemID="{6157948F-DC1E-4D9C-A29F-C7706A5EE4C9}"/>
</file>

<file path=docProps/app.xml><?xml version="1.0" encoding="utf-8"?>
<Properties xmlns="http://schemas.openxmlformats.org/officeDocument/2006/extended-properties" xmlns:vt="http://schemas.openxmlformats.org/officeDocument/2006/docPropsVTypes">
  <Template>TC101859868[[fn=Thermal]]</Template>
  <TotalTime>1147</TotalTime>
  <Words>2106</Words>
  <Application>Microsoft Office PowerPoint</Application>
  <PresentationFormat>On-screen Show (4:3)</PresentationFormat>
  <Paragraphs>349</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Thermal</vt:lpstr>
      <vt:lpstr>Chapter 548, Laws of 2009 (ESHB 2261)  &amp;  Chapter 236, Laws of 2010 (SHB 2776)  SUMMARY OF MAJOR PROVISIONS</vt:lpstr>
      <vt:lpstr>HB 2824</vt:lpstr>
      <vt:lpstr>“Basic Education”</vt:lpstr>
      <vt:lpstr>Chapter 548, Laws of 2009 (ESHB 2261)</vt:lpstr>
      <vt:lpstr>Chapter 548, Laws of 2009 (ESHB 2261)</vt:lpstr>
      <vt:lpstr>Chapter 548, Laws of 2009 (ESHB 2261)</vt:lpstr>
      <vt:lpstr>Chapter 548, Laws of 2009 (ESHB 2261)</vt:lpstr>
      <vt:lpstr>Chapter 236, Laws of 2010 (SHB 2776)</vt:lpstr>
      <vt:lpstr>Chapter 236, Laws of 2010 (SHB 2776)</vt:lpstr>
      <vt:lpstr>Chapter 236, Laws of 2010 (SHB 2776)</vt:lpstr>
      <vt:lpstr>Chapter 236, Laws of 2010 (SHB 2776)</vt:lpstr>
      <vt:lpstr>Appendix</vt:lpstr>
      <vt:lpstr>PowerPoint Presentation</vt:lpstr>
      <vt:lpstr>PowerPoint Presentation</vt:lpstr>
    </vt:vector>
  </TitlesOfParts>
  <Company>Washington State Legislature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548, Laws of 2009 (ESHB 2261) &amp; Chapter 236, Laws of 2010 (SHB 2776) SUMMARY OF MAJOR PROVISIONS</dc:title>
  <dc:creator>Barbara McLain</dc:creator>
  <cp:lastModifiedBy>Kellee Keegan</cp:lastModifiedBy>
  <cp:revision>29</cp:revision>
  <dcterms:created xsi:type="dcterms:W3CDTF">2012-07-23T22:42:00Z</dcterms:created>
  <dcterms:modified xsi:type="dcterms:W3CDTF">2012-07-31T14:46:56Z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0x0101002B007F16528808478AB3FBF703453C90</vt:lpwstr>
  </property>
  <property fmtid="{D5CDD505-2E9C-101B-9397-08002B2CF9AE}" pid="5" name="FileLeafRef">
    <vt:lpwstr>2261 2776 overview.pptx</vt:lpwstr>
  </property>
</Properties>
</file>