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8" r:id="rId2"/>
    <p:sldId id="299" r:id="rId3"/>
    <p:sldId id="297" r:id="rId4"/>
    <p:sldId id="295" r:id="rId5"/>
    <p:sldId id="296" r:id="rId6"/>
    <p:sldId id="300" r:id="rId7"/>
    <p:sldId id="283" r:id="rId8"/>
    <p:sldId id="281" r:id="rId9"/>
    <p:sldId id="282" r:id="rId10"/>
    <p:sldId id="285" r:id="rId11"/>
    <p:sldId id="286" r:id="rId12"/>
    <p:sldId id="287" r:id="rId13"/>
    <p:sldId id="288" r:id="rId14"/>
    <p:sldId id="292" r:id="rId15"/>
    <p:sldId id="290" r:id="rId16"/>
    <p:sldId id="293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72951A"/>
    <a:srgbClr val="99A6AE"/>
    <a:srgbClr val="FA6E96"/>
    <a:srgbClr val="FCA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 autoAdjust="0"/>
    <p:restoredTop sz="99791" autoAdjust="0"/>
  </p:normalViewPr>
  <p:slideViewPr>
    <p:cSldViewPr>
      <p:cViewPr varScale="1">
        <p:scale>
          <a:sx n="89" d="100"/>
          <a:sy n="89" d="100"/>
        </p:scale>
        <p:origin x="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43019943019943E-2"/>
          <c:y val="0.22222222222222221"/>
          <c:w val="0.96581196581196582"/>
          <c:h val="0.70934310294546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House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Bills Introduced</c:v>
                </c:pt>
                <c:pt idx="1">
                  <c:v>Bills Passed</c:v>
                </c:pt>
                <c:pt idx="2">
                  <c:v>Vetoed/Partially Veto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2155</c:v>
                </c:pt>
                <c:pt idx="1">
                  <c:v>329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Senate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Bills Introduced</c:v>
                </c:pt>
                <c:pt idx="1">
                  <c:v>Bills Passed</c:v>
                </c:pt>
                <c:pt idx="2">
                  <c:v>Vetoed/Partially Veto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0">
                  <c:v>1963</c:v>
                </c:pt>
                <c:pt idx="1">
                  <c:v>306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Bills Introduced</c:v>
                </c:pt>
                <c:pt idx="1">
                  <c:v>Bills Passed</c:v>
                </c:pt>
                <c:pt idx="2">
                  <c:v>Vetoed/Partially Veto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>
                  <c:v>4118</c:v>
                </c:pt>
                <c:pt idx="1">
                  <c:v>635</c:v>
                </c:pt>
                <c:pt idx="2">
                  <c:v>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2750864"/>
        <c:axId val="322748512"/>
      </c:barChart>
      <c:catAx>
        <c:axId val="322750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  <c:crossAx val="322748512"/>
        <c:crosses val="autoZero"/>
        <c:auto val="1"/>
        <c:lblAlgn val="ctr"/>
        <c:lblOffset val="100"/>
        <c:noMultiLvlLbl val="0"/>
      </c:catAx>
      <c:valAx>
        <c:axId val="322748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2750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1867857863920861"/>
          <c:y val="0.28943350831146109"/>
          <c:w val="0.33471386589496827"/>
          <c:h val="5.1398512685914263E-2"/>
        </c:manualLayout>
      </c:layout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73FDC-9A14-43B4-9482-CDF2E24085DE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7DBD8-1021-4A46-8A3E-11FFF963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8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4BDB7-8C7A-4B5A-A695-966A1EE8312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43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3D52-0C0A-4F98-9948-893240C2149A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CFF-0C3E-4150-9408-F2381FA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5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3D52-0C0A-4F98-9948-893240C2149A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CFF-0C3E-4150-9408-F2381FA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3D52-0C0A-4F98-9948-893240C2149A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CFF-0C3E-4150-9408-F2381FA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5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3D52-0C0A-4F98-9948-893240C2149A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CFF-0C3E-4150-9408-F2381FA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9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3D52-0C0A-4F98-9948-893240C2149A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CFF-0C3E-4150-9408-F2381FA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1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3D52-0C0A-4F98-9948-893240C2149A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CFF-0C3E-4150-9408-F2381FA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8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3D52-0C0A-4F98-9948-893240C2149A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CFF-0C3E-4150-9408-F2381FA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3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3D52-0C0A-4F98-9948-893240C2149A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CFF-0C3E-4150-9408-F2381FA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8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3D52-0C0A-4F98-9948-893240C2149A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CFF-0C3E-4150-9408-F2381FA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0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3D52-0C0A-4F98-9948-893240C2149A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CFF-0C3E-4150-9408-F2381FA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1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3D52-0C0A-4F98-9948-893240C2149A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CFF-0C3E-4150-9408-F2381FA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0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33D52-0C0A-4F98-9948-893240C2149A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C3CFF-0C3E-4150-9408-F2381FAD8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&amp;esrc=s&amp;frm=1&amp;source=images&amp;cd=&amp;cad=rja&amp;uact=8&amp;docid=PXX2_47vnx_beM&amp;tbnid=P8Mql0xjJLJ8hM:&amp;ved=0CAUQjRw&amp;url=http://en.wikipedia.org/wiki/Seal_of_Washington&amp;ei=pN69U5WGLMmBogSpv4KgCg&amp;bvm=bv.70138588,d.cGU&amp;psig=AFQjCNFMeF9NDegEDSwMxgmluPcB4HeL1g&amp;ust=140503862226137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905000"/>
            <a:ext cx="9144000" cy="2528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105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HOW BILLS </a:t>
            </a:r>
          </a:p>
          <a:p>
            <a:pPr algn="ctr">
              <a:lnSpc>
                <a:spcPts val="9000"/>
              </a:lnSpc>
            </a:pPr>
            <a:r>
              <a:rPr lang="en-US" sz="8400" b="1" spc="1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BECOME LAW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0" y="304800"/>
            <a:ext cx="9144000" cy="655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pc="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Aharoni" panose="02010803020104030203" pitchFamily="2" charset="-79"/>
              </a:rPr>
              <a:t>washington</a:t>
            </a:r>
            <a:r>
              <a:rPr lang="en-US" b="1" spc="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haroni" panose="02010803020104030203" pitchFamily="2" charset="-79"/>
              </a:rPr>
              <a:t> state legislature</a:t>
            </a: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r>
              <a:rPr lang="en-US" b="1" spc="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haroni" panose="02010803020104030203" pitchFamily="2" charset="-79"/>
              </a:rPr>
              <a:t>civic education programs</a:t>
            </a:r>
            <a:endParaRPr lang="en-US" b="1" spc="600" dirty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13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2133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lang="en-US" sz="8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a</a:t>
            </a:r>
          </a:p>
          <a:p>
            <a:r>
              <a:rPr lang="en-US" sz="3600" spc="15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FISCAL</a:t>
            </a:r>
          </a:p>
          <a:p>
            <a:r>
              <a:rPr lang="en-US" sz="2200" spc="5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COMMITTEE</a:t>
            </a:r>
          </a:p>
          <a:p>
            <a:pPr algn="r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hearing</a:t>
            </a:r>
          </a:p>
          <a:p>
            <a:pPr algn="r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testimony</a:t>
            </a:r>
          </a:p>
          <a:p>
            <a:pPr algn="r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amendments</a:t>
            </a:r>
          </a:p>
          <a:p>
            <a:pPr algn="r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v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oting</a:t>
            </a:r>
          </a:p>
          <a:p>
            <a:pPr algn="r"/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33600" y="2356614"/>
            <a:ext cx="7010400" cy="1403682"/>
            <a:chOff x="1054305" y="3312483"/>
            <a:chExt cx="9857263" cy="1403682"/>
          </a:xfrm>
        </p:grpSpPr>
        <p:sp>
          <p:nvSpPr>
            <p:cNvPr id="6" name="TextBox 5"/>
            <p:cNvSpPr txBox="1"/>
            <p:nvPr/>
          </p:nvSpPr>
          <p:spPr>
            <a:xfrm>
              <a:off x="1054305" y="3392726"/>
              <a:ext cx="985726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just"/>
              <a:r>
                <a:rPr lang="en-US" sz="8000" b="1" spc="1000" dirty="0" smtClean="0">
                  <a:solidFill>
                    <a:schemeClr val="accent5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2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bg1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4">
                      <a:lumMod val="75000"/>
                    </a:schemeClr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bg1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5">
                      <a:lumMod val="50000"/>
                    </a:schemeClr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bg1"/>
                  </a:solidFill>
                  <a:latin typeface="Wingdings" panose="05000000000000000000" pitchFamily="2" charset="2"/>
                </a:rPr>
                <a:t>3</a:t>
              </a:r>
              <a:endParaRPr lang="en-US" sz="8000" b="1" spc="1000" dirty="0">
                <a:solidFill>
                  <a:schemeClr val="bg1"/>
                </a:solidFill>
                <a:latin typeface="Wingdings" panose="05000000000000000000" pitchFamily="2" charset="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58761" y="3312483"/>
              <a:ext cx="8753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5"/>
                  </a:solidFill>
                </a:rPr>
                <a:t> HB1152   </a:t>
              </a:r>
              <a:r>
                <a:rPr lang="en-US" b="1" dirty="0" smtClean="0">
                  <a:solidFill>
                    <a:schemeClr val="accent2"/>
                  </a:solidFill>
                </a:rPr>
                <a:t>HB1134  </a:t>
              </a:r>
              <a:r>
                <a:rPr lang="en-US" b="1" dirty="0" smtClean="0">
                  <a:solidFill>
                    <a:schemeClr val="bg1"/>
                  </a:solidFill>
                </a:rPr>
                <a:t>HB2180</a:t>
              </a:r>
              <a:r>
                <a:rPr lang="en-US" b="1" dirty="0" smtClean="0">
                  <a:solidFill>
                    <a:srgbClr val="002060"/>
                  </a:solidFill>
                </a:rPr>
                <a:t>  </a:t>
              </a:r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HB2255</a:t>
              </a:r>
              <a:r>
                <a:rPr lang="en-US" b="1" dirty="0" smtClean="0">
                  <a:solidFill>
                    <a:schemeClr val="accent1"/>
                  </a:solidFill>
                </a:rPr>
                <a:t>  </a:t>
              </a:r>
              <a:r>
                <a:rPr lang="en-US" b="1" dirty="0" smtClean="0">
                  <a:solidFill>
                    <a:schemeClr val="bg1"/>
                  </a:solidFill>
                </a:rPr>
                <a:t>SB5620</a:t>
              </a:r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   </a:t>
              </a:r>
              <a:r>
                <a:rPr lang="en-US" b="1" dirty="0" smtClean="0">
                  <a:solidFill>
                    <a:schemeClr val="accent5">
                      <a:lumMod val="50000"/>
                    </a:schemeClr>
                  </a:solidFill>
                </a:rPr>
                <a:t>SB5048   </a:t>
              </a:r>
              <a:r>
                <a:rPr lang="en-US" b="1" dirty="0" smtClean="0">
                  <a:solidFill>
                    <a:schemeClr val="bg1"/>
                  </a:solidFill>
                </a:rPr>
                <a:t>SB6583 </a:t>
              </a:r>
              <a:r>
                <a:rPr lang="en-US" dirty="0" smtClean="0"/>
                <a:t>        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76040" y="3581403"/>
            <a:ext cx="4514130" cy="1904998"/>
            <a:chOff x="2876040" y="3505200"/>
            <a:chExt cx="4514130" cy="1963499"/>
          </a:xfrm>
        </p:grpSpPr>
        <p:sp>
          <p:nvSpPr>
            <p:cNvPr id="9" name="Down Arrow 8"/>
            <p:cNvSpPr/>
            <p:nvPr/>
          </p:nvSpPr>
          <p:spPr>
            <a:xfrm>
              <a:off x="2876040" y="3505200"/>
              <a:ext cx="299858" cy="104761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090312" y="3505748"/>
              <a:ext cx="299858" cy="10470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3723386" y="3505748"/>
              <a:ext cx="299858" cy="196295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5457619" y="4411799"/>
              <a:ext cx="299858" cy="105689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08231" y="397899"/>
            <a:ext cx="6319687" cy="2644275"/>
            <a:chOff x="925909" y="1090141"/>
            <a:chExt cx="6934200" cy="2901399"/>
          </a:xfrm>
        </p:grpSpPr>
        <p:grpSp>
          <p:nvGrpSpPr>
            <p:cNvPr id="14" name="Group 13"/>
            <p:cNvGrpSpPr/>
            <p:nvPr/>
          </p:nvGrpSpPr>
          <p:grpSpPr>
            <a:xfrm>
              <a:off x="925909" y="1090141"/>
              <a:ext cx="6934200" cy="2901399"/>
              <a:chOff x="925909" y="756200"/>
              <a:chExt cx="6934200" cy="2901399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4038167" y="756200"/>
                <a:ext cx="709684" cy="1320800"/>
                <a:chOff x="1143000" y="3175000"/>
                <a:chExt cx="914400" cy="1701800"/>
              </a:xfrm>
              <a:solidFill>
                <a:schemeClr val="accent3">
                  <a:lumMod val="60000"/>
                  <a:lumOff val="40000"/>
                </a:schemeClr>
              </a:solidFill>
            </p:grpSpPr>
            <p:sp>
              <p:nvSpPr>
                <p:cNvPr id="38" name="Round Same Side Corner Rectangle 37"/>
                <p:cNvSpPr/>
                <p:nvPr/>
              </p:nvSpPr>
              <p:spPr>
                <a:xfrm>
                  <a:off x="1143000" y="4038600"/>
                  <a:ext cx="914400" cy="838200"/>
                </a:xfrm>
                <a:prstGeom prst="round2SameRect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1219200" y="3175000"/>
                  <a:ext cx="762000" cy="762000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1098507" y="957305"/>
                <a:ext cx="2591501" cy="1506519"/>
                <a:chOff x="1098507" y="957305"/>
                <a:chExt cx="2591501" cy="1506519"/>
              </a:xfrm>
              <a:solidFill>
                <a:schemeClr val="accent2"/>
              </a:solidFill>
            </p:grpSpPr>
            <p:grpSp>
              <p:nvGrpSpPr>
                <p:cNvPr id="29" name="Group 28"/>
                <p:cNvGrpSpPr/>
                <p:nvPr/>
              </p:nvGrpSpPr>
              <p:grpSpPr>
                <a:xfrm rot="20740993">
                  <a:off x="1098507" y="1296920"/>
                  <a:ext cx="626994" cy="1166904"/>
                  <a:chOff x="1143000" y="3175000"/>
                  <a:chExt cx="914400" cy="1701800"/>
                </a:xfrm>
                <a:grpFill/>
              </p:grpSpPr>
              <p:sp>
                <p:nvSpPr>
                  <p:cNvPr id="36" name="Round Same Side Corner Rectangle 35"/>
                  <p:cNvSpPr/>
                  <p:nvPr/>
                </p:nvSpPr>
                <p:spPr>
                  <a:xfrm>
                    <a:off x="1143000" y="4038600"/>
                    <a:ext cx="914400" cy="838200"/>
                  </a:xfrm>
                  <a:prstGeom prst="round2SameRect">
                    <a:avLst/>
                  </a:prstGeom>
                  <a:grpFill/>
                  <a:ln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1219200" y="3175000"/>
                    <a:ext cx="762000" cy="762000"/>
                  </a:xfrm>
                  <a:prstGeom prst="ellipse">
                    <a:avLst/>
                  </a:prstGeom>
                  <a:grpFill/>
                  <a:ln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 rot="21155728">
                  <a:off x="2078097" y="1050193"/>
                  <a:ext cx="626994" cy="1166904"/>
                  <a:chOff x="1143000" y="3175000"/>
                  <a:chExt cx="914400" cy="1701800"/>
                </a:xfrm>
                <a:grpFill/>
              </p:grpSpPr>
              <p:sp>
                <p:nvSpPr>
                  <p:cNvPr id="34" name="Round Same Side Corner Rectangle 33"/>
                  <p:cNvSpPr/>
                  <p:nvPr/>
                </p:nvSpPr>
                <p:spPr>
                  <a:xfrm>
                    <a:off x="1143000" y="4038600"/>
                    <a:ext cx="914400" cy="838200"/>
                  </a:xfrm>
                  <a:prstGeom prst="round2SameRect">
                    <a:avLst/>
                  </a:prstGeom>
                  <a:grpFill/>
                  <a:ln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1219200" y="3175000"/>
                    <a:ext cx="762000" cy="762000"/>
                  </a:xfrm>
                  <a:prstGeom prst="ellipse">
                    <a:avLst/>
                  </a:prstGeom>
                  <a:grpFill/>
                  <a:ln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" name="Group 30"/>
                <p:cNvGrpSpPr/>
                <p:nvPr/>
              </p:nvGrpSpPr>
              <p:grpSpPr>
                <a:xfrm rot="21279705">
                  <a:off x="3063014" y="957305"/>
                  <a:ext cx="626994" cy="1166904"/>
                  <a:chOff x="1143000" y="3175000"/>
                  <a:chExt cx="914400" cy="1701800"/>
                </a:xfrm>
                <a:grpFill/>
              </p:grpSpPr>
              <p:sp>
                <p:nvSpPr>
                  <p:cNvPr id="32" name="Round Same Side Corner Rectangle 31"/>
                  <p:cNvSpPr/>
                  <p:nvPr/>
                </p:nvSpPr>
                <p:spPr>
                  <a:xfrm>
                    <a:off x="1143000" y="4038600"/>
                    <a:ext cx="914400" cy="838200"/>
                  </a:xfrm>
                  <a:prstGeom prst="round2SameRect">
                    <a:avLst/>
                  </a:prstGeom>
                  <a:grpFill/>
                  <a:ln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1219200" y="3175000"/>
                    <a:ext cx="762000" cy="762000"/>
                  </a:xfrm>
                  <a:prstGeom prst="ellipse">
                    <a:avLst/>
                  </a:prstGeom>
                  <a:grpFill/>
                  <a:ln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8" name="Group 17"/>
              <p:cNvGrpSpPr/>
              <p:nvPr/>
            </p:nvGrpSpPr>
            <p:grpSpPr>
              <a:xfrm flipH="1">
                <a:off x="5105400" y="977041"/>
                <a:ext cx="2520558" cy="1506519"/>
                <a:chOff x="1098507" y="957305"/>
                <a:chExt cx="2591501" cy="1506519"/>
              </a:xfrm>
              <a:solidFill>
                <a:schemeClr val="accent5"/>
              </a:solidFill>
            </p:grpSpPr>
            <p:grpSp>
              <p:nvGrpSpPr>
                <p:cNvPr id="20" name="Group 19"/>
                <p:cNvGrpSpPr/>
                <p:nvPr/>
              </p:nvGrpSpPr>
              <p:grpSpPr>
                <a:xfrm rot="20740993">
                  <a:off x="1098507" y="1296920"/>
                  <a:ext cx="626994" cy="1166904"/>
                  <a:chOff x="1143000" y="3175000"/>
                  <a:chExt cx="914400" cy="1701800"/>
                </a:xfrm>
                <a:grpFill/>
              </p:grpSpPr>
              <p:sp>
                <p:nvSpPr>
                  <p:cNvPr id="27" name="Round Same Side Corner Rectangle 26"/>
                  <p:cNvSpPr/>
                  <p:nvPr/>
                </p:nvSpPr>
                <p:spPr>
                  <a:xfrm>
                    <a:off x="1143000" y="4038600"/>
                    <a:ext cx="914400" cy="838200"/>
                  </a:xfrm>
                  <a:prstGeom prst="round2SameRect">
                    <a:avLst/>
                  </a:prstGeom>
                  <a:grpFill/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>
                    <a:off x="1219200" y="3175000"/>
                    <a:ext cx="762000" cy="762000"/>
                  </a:xfrm>
                  <a:prstGeom prst="ellipse">
                    <a:avLst/>
                  </a:prstGeom>
                  <a:grpFill/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 rot="21155728">
                  <a:off x="2078097" y="1050193"/>
                  <a:ext cx="626994" cy="1166904"/>
                  <a:chOff x="1143000" y="3175000"/>
                  <a:chExt cx="914400" cy="1701800"/>
                </a:xfrm>
                <a:grpFill/>
              </p:grpSpPr>
              <p:sp>
                <p:nvSpPr>
                  <p:cNvPr id="25" name="Round Same Side Corner Rectangle 24"/>
                  <p:cNvSpPr/>
                  <p:nvPr/>
                </p:nvSpPr>
                <p:spPr>
                  <a:xfrm>
                    <a:off x="1143000" y="4038600"/>
                    <a:ext cx="914400" cy="838200"/>
                  </a:xfrm>
                  <a:prstGeom prst="round2SameRect">
                    <a:avLst/>
                  </a:prstGeom>
                  <a:grpFill/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1219200" y="3175000"/>
                    <a:ext cx="762000" cy="762000"/>
                  </a:xfrm>
                  <a:prstGeom prst="ellipse">
                    <a:avLst/>
                  </a:prstGeom>
                  <a:grpFill/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 rot="21279705">
                  <a:off x="3063014" y="957305"/>
                  <a:ext cx="626994" cy="1166904"/>
                  <a:chOff x="1143000" y="3175000"/>
                  <a:chExt cx="914400" cy="1701800"/>
                </a:xfrm>
                <a:grpFill/>
              </p:grpSpPr>
              <p:sp>
                <p:nvSpPr>
                  <p:cNvPr id="23" name="Round Same Side Corner Rectangle 22"/>
                  <p:cNvSpPr/>
                  <p:nvPr/>
                </p:nvSpPr>
                <p:spPr>
                  <a:xfrm>
                    <a:off x="1143000" y="4038600"/>
                    <a:ext cx="914400" cy="838200"/>
                  </a:xfrm>
                  <a:prstGeom prst="round2SameRect">
                    <a:avLst/>
                  </a:prstGeom>
                  <a:grpFill/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1219200" y="3175000"/>
                    <a:ext cx="762000" cy="762000"/>
                  </a:xfrm>
                  <a:prstGeom prst="ellipse">
                    <a:avLst/>
                  </a:prstGeom>
                  <a:grpFill/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9" name="Block Arc 18"/>
              <p:cNvSpPr/>
              <p:nvPr/>
            </p:nvSpPr>
            <p:spPr>
              <a:xfrm>
                <a:off x="925909" y="1947492"/>
                <a:ext cx="6934200" cy="1710107"/>
              </a:xfrm>
              <a:prstGeom prst="blockArc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173237" y="2026171"/>
              <a:ext cx="445956" cy="846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900" dirty="0" smtClean="0">
                  <a:solidFill>
                    <a:schemeClr val="accent1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$</a:t>
              </a:r>
              <a:endParaRPr lang="en-US" sz="49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565710" y="4700013"/>
            <a:ext cx="1349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Passed, referred to Rules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30492" y="5486400"/>
            <a:ext cx="1296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Passed, referred to Rules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03751" y="4685407"/>
            <a:ext cx="1244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Passed, referred to Rules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83974" y="3514326"/>
            <a:ext cx="1285092" cy="946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(no fiscal hearing needed)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061907" y="5486817"/>
            <a:ext cx="12071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Referred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to Rules</a:t>
            </a:r>
          </a:p>
        </p:txBody>
      </p:sp>
    </p:spTree>
    <p:extLst>
      <p:ext uri="{BB962C8B-B14F-4D97-AF65-F5344CB8AC3E}">
        <p14:creationId xmlns:p14="http://schemas.microsoft.com/office/powerpoint/2010/main" val="26515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213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</a:t>
            </a:r>
          </a:p>
          <a:p>
            <a:r>
              <a:rPr lang="en-US" sz="3800" spc="22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RULES</a:t>
            </a:r>
          </a:p>
          <a:p>
            <a:r>
              <a:rPr lang="en-US" sz="2200" spc="5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COMMITTEE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gatekeeping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“pulls”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80083" y="4367559"/>
            <a:ext cx="1933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Floor Calendar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37401" y="2094608"/>
            <a:ext cx="1553148" cy="1463312"/>
            <a:chOff x="3149600" y="2838515"/>
            <a:chExt cx="1450341" cy="1606084"/>
          </a:xfrm>
        </p:grpSpPr>
        <p:sp>
          <p:nvSpPr>
            <p:cNvPr id="11" name="Rectangle 10"/>
            <p:cNvSpPr/>
            <p:nvPr/>
          </p:nvSpPr>
          <p:spPr>
            <a:xfrm>
              <a:off x="3149600" y="2838515"/>
              <a:ext cx="1444838" cy="1604665"/>
            </a:xfrm>
            <a:prstGeom prst="rect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77522" y="2839934"/>
              <a:ext cx="722419" cy="160466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63150" y="1371600"/>
            <a:ext cx="1498965" cy="1464221"/>
            <a:chOff x="3149600" y="2838515"/>
            <a:chExt cx="1450341" cy="1606084"/>
          </a:xfrm>
        </p:grpSpPr>
        <p:sp>
          <p:nvSpPr>
            <p:cNvPr id="14" name="Rectangle 13"/>
            <p:cNvSpPr/>
            <p:nvPr/>
          </p:nvSpPr>
          <p:spPr>
            <a:xfrm>
              <a:off x="3149600" y="2838515"/>
              <a:ext cx="1444838" cy="1604665"/>
            </a:xfrm>
            <a:prstGeom prst="rect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77522" y="2839934"/>
              <a:ext cx="722419" cy="1604665"/>
            </a:xfrm>
            <a:prstGeom prst="rect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  <a:p>
              <a:pPr algn="ctr"/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27113" y="4758544"/>
            <a:ext cx="2594180" cy="1910162"/>
            <a:chOff x="3149600" y="2832231"/>
            <a:chExt cx="1450341" cy="1612368"/>
          </a:xfrm>
        </p:grpSpPr>
        <p:sp>
          <p:nvSpPr>
            <p:cNvPr id="17" name="Rectangle 16"/>
            <p:cNvSpPr/>
            <p:nvPr/>
          </p:nvSpPr>
          <p:spPr>
            <a:xfrm>
              <a:off x="3149600" y="2838515"/>
              <a:ext cx="1444838" cy="160466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77522" y="2832231"/>
              <a:ext cx="722419" cy="161236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922658" y="4210694"/>
            <a:ext cx="986259" cy="923330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</a:rPr>
              <a:t>X</a:t>
            </a:r>
            <a:endParaRPr lang="en-US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U-Turn Arrow 22"/>
          <p:cNvSpPr/>
          <p:nvPr/>
        </p:nvSpPr>
        <p:spPr>
          <a:xfrm flipH="1">
            <a:off x="2743195" y="137965"/>
            <a:ext cx="4419603" cy="2376635"/>
          </a:xfrm>
          <a:prstGeom prst="uturnArrow">
            <a:avLst>
              <a:gd name="adj1" fmla="val 6947"/>
              <a:gd name="adj2" fmla="val 14855"/>
              <a:gd name="adj3" fmla="val 11063"/>
              <a:gd name="adj4" fmla="val 15356"/>
              <a:gd name="adj5" fmla="val 264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96489" y="768193"/>
            <a:ext cx="1692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Review Calendar/</a:t>
            </a:r>
          </a:p>
          <a:p>
            <a:pPr algn="ct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White Sheet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86567" y="1509833"/>
            <a:ext cx="2262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Consideration Calendar/</a:t>
            </a:r>
          </a:p>
          <a:p>
            <a:pPr algn="ct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Green Sheet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8531374">
            <a:off x="4052676" y="2658509"/>
            <a:ext cx="299858" cy="5127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8531374">
            <a:off x="4025548" y="2144845"/>
            <a:ext cx="299858" cy="5127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8531374">
            <a:off x="4063788" y="1683213"/>
            <a:ext cx="299858" cy="5127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279196" y="4038600"/>
            <a:ext cx="299858" cy="344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 rot="18531374">
            <a:off x="6237971" y="2491714"/>
            <a:ext cx="299858" cy="4531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8531374">
            <a:off x="4457401" y="2345650"/>
            <a:ext cx="299858" cy="3472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 rot="18531374">
            <a:off x="5822317" y="3423543"/>
            <a:ext cx="299858" cy="1456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49469" y="1385406"/>
            <a:ext cx="7849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House</a:t>
            </a:r>
          </a:p>
          <a:p>
            <a:pPr algn="ctr"/>
            <a:endParaRPr lang="en-US" sz="1400" b="1" dirty="0" smtClean="0"/>
          </a:p>
          <a:p>
            <a:r>
              <a:rPr lang="en-US" sz="1400" b="1" dirty="0" smtClean="0">
                <a:solidFill>
                  <a:schemeClr val="accent5"/>
                </a:solidFill>
              </a:rPr>
              <a:t>HB1152</a:t>
            </a:r>
            <a:endParaRPr lang="en-US" sz="1400" b="1" dirty="0" smtClean="0">
              <a:solidFill>
                <a:schemeClr val="accent2"/>
              </a:solidFill>
            </a:endParaRPr>
          </a:p>
          <a:p>
            <a:r>
              <a:rPr lang="en-US" sz="1400" b="1" dirty="0" smtClean="0">
                <a:solidFill>
                  <a:schemeClr val="accent2"/>
                </a:solidFill>
              </a:rPr>
              <a:t>HB1134</a:t>
            </a:r>
          </a:p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HB2255</a:t>
            </a:r>
            <a:endParaRPr 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99841" y="1385406"/>
            <a:ext cx="784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Senate</a:t>
            </a:r>
          </a:p>
          <a:p>
            <a:pPr algn="ctr"/>
            <a:endParaRPr lang="en-US" sz="1400" b="1" dirty="0" smtClean="0"/>
          </a:p>
          <a:p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</a:rPr>
              <a:t>SB 5048</a:t>
            </a:r>
            <a:endParaRPr lang="en-US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44318" y="2106874"/>
            <a:ext cx="7849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House</a:t>
            </a:r>
          </a:p>
          <a:p>
            <a:endParaRPr lang="en-US" sz="1400" b="1" dirty="0" smtClean="0">
              <a:solidFill>
                <a:schemeClr val="accent2"/>
              </a:solidFill>
            </a:endParaRPr>
          </a:p>
          <a:p>
            <a:r>
              <a:rPr lang="en-US" sz="1400" b="1" dirty="0" smtClean="0">
                <a:solidFill>
                  <a:schemeClr val="accent2"/>
                </a:solidFill>
              </a:rPr>
              <a:t>HB1134</a:t>
            </a:r>
            <a:endParaRPr lang="en-US" sz="1400" b="1" dirty="0">
              <a:solidFill>
                <a:schemeClr val="accent2"/>
              </a:solidFill>
            </a:endParaRPr>
          </a:p>
          <a:p>
            <a:r>
              <a:rPr lang="en-US" sz="1400" b="1" dirty="0">
                <a:solidFill>
                  <a:schemeClr val="accent4">
                    <a:lumMod val="75000"/>
                  </a:schemeClr>
                </a:solidFill>
              </a:rPr>
              <a:t>HB2255</a:t>
            </a:r>
          </a:p>
          <a:p>
            <a:pPr algn="ctr"/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94690" y="2106874"/>
            <a:ext cx="7849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Senate</a:t>
            </a:r>
          </a:p>
          <a:p>
            <a:pPr algn="ctr"/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SB 5048</a:t>
            </a:r>
          </a:p>
          <a:p>
            <a:pPr algn="ctr"/>
            <a:endParaRPr lang="en-US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US" sz="1400" b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6144044" y="4765988"/>
            <a:ext cx="13026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House</a:t>
            </a:r>
          </a:p>
          <a:p>
            <a:endParaRPr lang="en-US" sz="20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HB1134</a:t>
            </a:r>
          </a:p>
          <a:p>
            <a:pPr algn="ctr"/>
            <a:endParaRPr lang="en-US" sz="20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HB2255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08774" y="4758543"/>
            <a:ext cx="1302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Senate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SB 5048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2" name="Right Arrow 41"/>
          <p:cNvSpPr/>
          <p:nvPr/>
        </p:nvSpPr>
        <p:spPr>
          <a:xfrm rot="4441309">
            <a:off x="2473269" y="3392836"/>
            <a:ext cx="1147158" cy="290843"/>
          </a:xfrm>
          <a:prstGeom prst="rightArrow">
            <a:avLst/>
          </a:prstGeom>
          <a:solidFill>
            <a:srgbClr val="C00000">
              <a:alpha val="63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8" t="6964" r="10618" b="15117"/>
          <a:stretch/>
        </p:blipFill>
        <p:spPr bwMode="auto">
          <a:xfrm>
            <a:off x="7198247" y="3101483"/>
            <a:ext cx="617531" cy="735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" t="23243" r="14734" b="9340"/>
          <a:stretch/>
        </p:blipFill>
        <p:spPr bwMode="auto">
          <a:xfrm>
            <a:off x="6733700" y="2637280"/>
            <a:ext cx="612456" cy="72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79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277" y="1887409"/>
            <a:ext cx="1392011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9" y="1801629"/>
            <a:ext cx="1294720" cy="1900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2133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5</a:t>
            </a:r>
          </a:p>
          <a:p>
            <a:r>
              <a:rPr lang="en-US" sz="2000" spc="-15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FLOOR ACTION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econd reading</a:t>
            </a:r>
          </a:p>
          <a:p>
            <a:pPr algn="r"/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</a:rPr>
              <a:t>a</a:t>
            </a:r>
            <a:r>
              <a:rPr lang="en-US" sz="1600" dirty="0" smtClean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</a:rPr>
              <a:t>mendments</a:t>
            </a:r>
          </a:p>
          <a:p>
            <a:pPr algn="r"/>
            <a:r>
              <a:rPr lang="en-US" sz="1600" dirty="0" smtClean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</a:rPr>
              <a:t>debate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third reading</a:t>
            </a:r>
          </a:p>
          <a:p>
            <a:pPr algn="r"/>
            <a:r>
              <a:rPr lang="en-US" sz="1600" dirty="0" smtClean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</a:rPr>
              <a:t>final passage</a:t>
            </a:r>
          </a:p>
          <a:p>
            <a:pPr algn="r"/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603784" y="649889"/>
            <a:ext cx="4180713" cy="1237520"/>
            <a:chOff x="2481641" y="1270311"/>
            <a:chExt cx="4180713" cy="1237520"/>
          </a:xfrm>
        </p:grpSpPr>
        <p:sp>
          <p:nvSpPr>
            <p:cNvPr id="16" name="Rectangle 15"/>
            <p:cNvSpPr/>
            <p:nvPr/>
          </p:nvSpPr>
          <p:spPr>
            <a:xfrm>
              <a:off x="2481641" y="2083641"/>
              <a:ext cx="4180713" cy="42419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 rot="6099779">
              <a:off x="4187337" y="660903"/>
              <a:ext cx="884817" cy="2103634"/>
              <a:chOff x="-1383131" y="4301125"/>
              <a:chExt cx="884817" cy="2103634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18" name="Group 17"/>
              <p:cNvGrpSpPr/>
              <p:nvPr/>
            </p:nvGrpSpPr>
            <p:grpSpPr>
              <a:xfrm>
                <a:off x="-1383131" y="4301125"/>
                <a:ext cx="884817" cy="2103634"/>
                <a:chOff x="-1383131" y="4301125"/>
                <a:chExt cx="884817" cy="2103634"/>
              </a:xfrm>
              <a:grpFill/>
            </p:grpSpPr>
            <p:sp>
              <p:nvSpPr>
                <p:cNvPr id="21" name="Snip Same Side Corner Rectangle 20"/>
                <p:cNvSpPr/>
                <p:nvPr/>
              </p:nvSpPr>
              <p:spPr>
                <a:xfrm>
                  <a:off x="-1074849" y="4301125"/>
                  <a:ext cx="268251" cy="1556143"/>
                </a:xfrm>
                <a:prstGeom prst="snip2SameRect">
                  <a:avLst/>
                </a:prstGeom>
                <a:grp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ounded Rectangle 21"/>
                <p:cNvSpPr/>
                <p:nvPr/>
              </p:nvSpPr>
              <p:spPr>
                <a:xfrm>
                  <a:off x="-1383131" y="5834246"/>
                  <a:ext cx="884817" cy="570513"/>
                </a:xfrm>
                <a:prstGeom prst="roundRect">
                  <a:avLst/>
                </a:prstGeom>
                <a:grp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Rounded Rectangle 18"/>
              <p:cNvSpPr/>
              <p:nvPr/>
            </p:nvSpPr>
            <p:spPr>
              <a:xfrm>
                <a:off x="-1383131" y="5834246"/>
                <a:ext cx="154141" cy="570513"/>
              </a:xfrm>
              <a:prstGeom prst="roundRect">
                <a:avLst/>
              </a:prstGeom>
              <a:grp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-652456" y="5834246"/>
                <a:ext cx="154142" cy="570513"/>
              </a:xfrm>
              <a:prstGeom prst="roundRect">
                <a:avLst/>
              </a:prstGeom>
              <a:grp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6" name="Down Arrow 25"/>
          <p:cNvSpPr/>
          <p:nvPr/>
        </p:nvSpPr>
        <p:spPr>
          <a:xfrm>
            <a:off x="5432338" y="5144443"/>
            <a:ext cx="457422" cy="609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7284621" y="5137161"/>
            <a:ext cx="499876" cy="609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3603784" y="5144444"/>
            <a:ext cx="499876" cy="609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339847" y="5746764"/>
            <a:ext cx="1054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PASSED HOUSE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85:12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3989" y="5746765"/>
            <a:ext cx="1054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PASSED HOUSE 58:40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07499" y="5749956"/>
            <a:ext cx="1054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PASSED SENATE 31:17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300424" y="3463408"/>
            <a:ext cx="6762846" cy="2092881"/>
            <a:chOff x="2197469" y="2976503"/>
            <a:chExt cx="6762846" cy="2092881"/>
          </a:xfrm>
        </p:grpSpPr>
        <p:sp>
          <p:nvSpPr>
            <p:cNvPr id="33" name="Rectangle 32"/>
            <p:cNvSpPr/>
            <p:nvPr/>
          </p:nvSpPr>
          <p:spPr>
            <a:xfrm>
              <a:off x="2197469" y="2976503"/>
              <a:ext cx="6762846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3000" dirty="0" smtClean="0">
                  <a:solidFill>
                    <a:schemeClr val="accent2"/>
                  </a:solidFill>
                  <a:latin typeface="Wingdings" panose="05000000000000000000" pitchFamily="2" charset="2"/>
                </a:rPr>
                <a:t>3	</a:t>
              </a:r>
              <a:r>
                <a:rPr lang="en-US" sz="13000" dirty="0" smtClean="0">
                  <a:solidFill>
                    <a:schemeClr val="accent4">
                      <a:lumMod val="75000"/>
                    </a:schemeClr>
                  </a:solidFill>
                  <a:latin typeface="Wingdings" panose="05000000000000000000" pitchFamily="2" charset="2"/>
                </a:rPr>
                <a:t>3	</a:t>
              </a:r>
              <a:r>
                <a:rPr lang="en-US" sz="13000" dirty="0" smtClean="0">
                  <a:solidFill>
                    <a:schemeClr val="accent5">
                      <a:lumMod val="50000"/>
                    </a:schemeClr>
                  </a:solidFill>
                  <a:latin typeface="Wingdings" panose="05000000000000000000" pitchFamily="2" charset="2"/>
                </a:rPr>
                <a:t>3</a:t>
              </a:r>
              <a:endParaRPr lang="en-US" sz="130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46771" y="2998591"/>
              <a:ext cx="50800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2"/>
                  </a:solidFill>
                </a:rPr>
                <a:t> HB1134</a:t>
              </a:r>
              <a:r>
                <a:rPr lang="en-US" b="1" dirty="0" smtClean="0">
                  <a:solidFill>
                    <a:srgbClr val="002060"/>
                  </a:solidFill>
                </a:rPr>
                <a:t>  </a:t>
              </a:r>
              <a:r>
                <a:rPr lang="en-US" dirty="0" smtClean="0"/>
                <a:t>                   </a:t>
              </a:r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HB2255</a:t>
              </a:r>
              <a:r>
                <a:rPr lang="en-US" dirty="0" smtClean="0"/>
                <a:t>                     </a:t>
              </a:r>
              <a:r>
                <a:rPr lang="en-US" b="1" dirty="0" smtClean="0">
                  <a:solidFill>
                    <a:schemeClr val="accent5">
                      <a:lumMod val="50000"/>
                    </a:schemeClr>
                  </a:solidFill>
                </a:rPr>
                <a:t>SB5048</a:t>
              </a:r>
              <a:r>
                <a:rPr lang="en-US" dirty="0" smtClean="0"/>
                <a:t>       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507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2133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OPPOSITE CHAMBER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repeat process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7051" y="5724369"/>
            <a:ext cx="1912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PASSED SENATE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with amendments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6016" y="5486400"/>
            <a:ext cx="1552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Died in Senate  committee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8563" y="57243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PASSED HOUSE with amendments</a:t>
            </a:r>
          </a:p>
        </p:txBody>
      </p:sp>
      <p:sp>
        <p:nvSpPr>
          <p:cNvPr id="10" name="Down Arrow 9"/>
          <p:cNvSpPr/>
          <p:nvPr/>
        </p:nvSpPr>
        <p:spPr>
          <a:xfrm>
            <a:off x="3450965" y="4712006"/>
            <a:ext cx="528458" cy="1002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&quot;No&quot; Symbol 10"/>
          <p:cNvSpPr/>
          <p:nvPr/>
        </p:nvSpPr>
        <p:spPr>
          <a:xfrm>
            <a:off x="5235950" y="4755671"/>
            <a:ext cx="651583" cy="627426"/>
          </a:xfrm>
          <a:prstGeom prst="noSmoking">
            <a:avLst/>
          </a:prstGeom>
          <a:solidFill>
            <a:srgbClr val="C00000">
              <a:alpha val="5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197469" y="2976503"/>
            <a:ext cx="6762846" cy="2092881"/>
            <a:chOff x="2197469" y="2976503"/>
            <a:chExt cx="6762846" cy="2092881"/>
          </a:xfrm>
        </p:grpSpPr>
        <p:sp>
          <p:nvSpPr>
            <p:cNvPr id="8" name="Rectangle 7"/>
            <p:cNvSpPr/>
            <p:nvPr/>
          </p:nvSpPr>
          <p:spPr>
            <a:xfrm>
              <a:off x="2197469" y="2976503"/>
              <a:ext cx="6762846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3000" dirty="0" smtClean="0">
                  <a:solidFill>
                    <a:schemeClr val="accent2"/>
                  </a:solidFill>
                  <a:latin typeface="Wingdings" panose="05000000000000000000" pitchFamily="2" charset="2"/>
                </a:rPr>
                <a:t>3	</a:t>
              </a:r>
              <a:r>
                <a:rPr lang="en-US" sz="13000" dirty="0" smtClean="0">
                  <a:solidFill>
                    <a:schemeClr val="accent4">
                      <a:lumMod val="75000"/>
                    </a:schemeClr>
                  </a:solidFill>
                  <a:latin typeface="Wingdings" panose="05000000000000000000" pitchFamily="2" charset="2"/>
                </a:rPr>
                <a:t>3	</a:t>
              </a:r>
              <a:r>
                <a:rPr lang="en-US" sz="13000" dirty="0" smtClean="0">
                  <a:solidFill>
                    <a:schemeClr val="accent5">
                      <a:lumMod val="50000"/>
                    </a:schemeClr>
                  </a:solidFill>
                  <a:latin typeface="Wingdings" panose="05000000000000000000" pitchFamily="2" charset="2"/>
                </a:rPr>
                <a:t>3</a:t>
              </a:r>
              <a:endParaRPr lang="en-US" sz="130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46771" y="2998591"/>
              <a:ext cx="50800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2"/>
                  </a:solidFill>
                </a:rPr>
                <a:t> HB1134</a:t>
              </a:r>
              <a:r>
                <a:rPr lang="en-US" b="1" dirty="0" smtClean="0">
                  <a:solidFill>
                    <a:srgbClr val="002060"/>
                  </a:solidFill>
                </a:rPr>
                <a:t>  </a:t>
              </a:r>
              <a:r>
                <a:rPr lang="en-US" dirty="0" smtClean="0"/>
                <a:t>                   </a:t>
              </a:r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HB2255</a:t>
              </a:r>
              <a:r>
                <a:rPr lang="en-US" dirty="0" smtClean="0"/>
                <a:t>                     </a:t>
              </a:r>
              <a:r>
                <a:rPr lang="en-US" b="1" dirty="0" smtClean="0">
                  <a:solidFill>
                    <a:schemeClr val="accent5">
                      <a:lumMod val="50000"/>
                    </a:schemeClr>
                  </a:solidFill>
                </a:rPr>
                <a:t>SB5048</a:t>
              </a:r>
              <a:r>
                <a:rPr lang="en-US" dirty="0" smtClean="0"/>
                <a:t>       </a:t>
              </a:r>
              <a:endParaRPr lang="en-US" sz="1600" dirty="0"/>
            </a:p>
          </p:txBody>
        </p:sp>
      </p:grpSp>
      <p:cxnSp>
        <p:nvCxnSpPr>
          <p:cNvPr id="94" name="Straight Connector 93"/>
          <p:cNvCxnSpPr/>
          <p:nvPr/>
        </p:nvCxnSpPr>
        <p:spPr>
          <a:xfrm>
            <a:off x="5577331" y="431100"/>
            <a:ext cx="0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4586810" y="250214"/>
            <a:ext cx="2105274" cy="3117710"/>
            <a:chOff x="4312928" y="250214"/>
            <a:chExt cx="2581427" cy="3822848"/>
          </a:xfrm>
        </p:grpSpPr>
        <p:grpSp>
          <p:nvGrpSpPr>
            <p:cNvPr id="16" name="Group 15"/>
            <p:cNvGrpSpPr/>
            <p:nvPr/>
          </p:nvGrpSpPr>
          <p:grpSpPr>
            <a:xfrm>
              <a:off x="4312928" y="250216"/>
              <a:ext cx="2581427" cy="3822846"/>
              <a:chOff x="4312928" y="250216"/>
              <a:chExt cx="2581427" cy="3822846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312928" y="250216"/>
                <a:ext cx="2581427" cy="3822845"/>
                <a:chOff x="4312928" y="250216"/>
                <a:chExt cx="2581427" cy="3822845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4312928" y="250216"/>
                  <a:ext cx="2581427" cy="3822845"/>
                  <a:chOff x="3908344" y="519631"/>
                  <a:chExt cx="3708471" cy="5491884"/>
                </a:xfrm>
              </p:grpSpPr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3908344" y="2117317"/>
                    <a:ext cx="3708471" cy="3894198"/>
                    <a:chOff x="3810000" y="471597"/>
                    <a:chExt cx="3708470" cy="3894199"/>
                  </a:xfrm>
                </p:grpSpPr>
                <p:grpSp>
                  <p:nvGrpSpPr>
                    <p:cNvPr id="15" name="Group 14"/>
                    <p:cNvGrpSpPr/>
                    <p:nvPr/>
                  </p:nvGrpSpPr>
                  <p:grpSpPr>
                    <a:xfrm>
                      <a:off x="3810000" y="2514600"/>
                      <a:ext cx="3708470" cy="838200"/>
                      <a:chOff x="3810000" y="2514600"/>
                      <a:chExt cx="3708469" cy="838200"/>
                    </a:xfrm>
                  </p:grpSpPr>
                  <p:sp>
                    <p:nvSpPr>
                      <p:cNvPr id="7" name="Rectangle 6"/>
                      <p:cNvSpPr/>
                      <p:nvPr/>
                    </p:nvSpPr>
                    <p:spPr>
                      <a:xfrm>
                        <a:off x="3810000" y="2514600"/>
                        <a:ext cx="3708469" cy="1524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3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" name="Rectangle 13"/>
                      <p:cNvSpPr/>
                      <p:nvPr/>
                    </p:nvSpPr>
                    <p:spPr>
                      <a:xfrm>
                        <a:off x="3810000" y="2743200"/>
                        <a:ext cx="528458" cy="6096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3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" name="Rectangle 16"/>
                      <p:cNvSpPr/>
                      <p:nvPr/>
                    </p:nvSpPr>
                    <p:spPr>
                      <a:xfrm>
                        <a:off x="4439780" y="2743200"/>
                        <a:ext cx="528458" cy="6096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3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" name="Rectangle 17"/>
                      <p:cNvSpPr/>
                      <p:nvPr/>
                    </p:nvSpPr>
                    <p:spPr>
                      <a:xfrm>
                        <a:off x="5083916" y="2743200"/>
                        <a:ext cx="528458" cy="6096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3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" name="Rectangle 18"/>
                      <p:cNvSpPr/>
                      <p:nvPr/>
                    </p:nvSpPr>
                    <p:spPr>
                      <a:xfrm>
                        <a:off x="5740801" y="2743200"/>
                        <a:ext cx="528458" cy="609600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" name="Rectangle 19"/>
                      <p:cNvSpPr/>
                      <p:nvPr/>
                    </p:nvSpPr>
                    <p:spPr>
                      <a:xfrm>
                        <a:off x="6366714" y="2743200"/>
                        <a:ext cx="528458" cy="609600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21" name="Rectangle 20"/>
                    <p:cNvSpPr/>
                    <p:nvPr/>
                  </p:nvSpPr>
                  <p:spPr>
                    <a:xfrm>
                      <a:off x="6990012" y="2743200"/>
                      <a:ext cx="528458" cy="6096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Block Arc 23"/>
                    <p:cNvSpPr/>
                    <p:nvPr/>
                  </p:nvSpPr>
                  <p:spPr>
                    <a:xfrm>
                      <a:off x="3821359" y="471597"/>
                      <a:ext cx="3657600" cy="3894199"/>
                    </a:xfrm>
                    <a:prstGeom prst="blockArc">
                      <a:avLst>
                        <a:gd name="adj1" fmla="val 10800000"/>
                        <a:gd name="adj2" fmla="val 21573315"/>
                        <a:gd name="adj3" fmla="val 11181"/>
                      </a:avLst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3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5422056" y="519631"/>
                    <a:ext cx="652886" cy="1531121"/>
                    <a:chOff x="5356629" y="159454"/>
                    <a:chExt cx="811895" cy="1904023"/>
                  </a:xfrm>
                </p:grpSpPr>
                <p:sp>
                  <p:nvSpPr>
                    <p:cNvPr id="30" name="Rectangle 29"/>
                    <p:cNvSpPr/>
                    <p:nvPr/>
                  </p:nvSpPr>
                  <p:spPr>
                    <a:xfrm>
                      <a:off x="5385666" y="1246160"/>
                      <a:ext cx="186725" cy="500723"/>
                    </a:xfrm>
                    <a:prstGeom prst="rect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3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5356629" y="1834877"/>
                      <a:ext cx="811895" cy="228600"/>
                    </a:xfrm>
                    <a:prstGeom prst="rect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3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" name="Rectangle 37"/>
                    <p:cNvSpPr/>
                    <p:nvPr/>
                  </p:nvSpPr>
                  <p:spPr>
                    <a:xfrm>
                      <a:off x="5916153" y="1246160"/>
                      <a:ext cx="186725" cy="500723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Flowchart: Connector 45"/>
                    <p:cNvSpPr/>
                    <p:nvPr/>
                  </p:nvSpPr>
                  <p:spPr>
                    <a:xfrm>
                      <a:off x="5609871" y="159454"/>
                      <a:ext cx="229272" cy="228600"/>
                    </a:xfrm>
                    <a:prstGeom prst="flowChartConnector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3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Rectangle 51"/>
                    <p:cNvSpPr/>
                    <p:nvPr/>
                  </p:nvSpPr>
                  <p:spPr>
                    <a:xfrm>
                      <a:off x="5652418" y="1246160"/>
                      <a:ext cx="186725" cy="500723"/>
                    </a:xfrm>
                    <a:prstGeom prst="rect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3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029" name="Isosceles Triangle 1028"/>
                <p:cNvSpPr/>
                <p:nvPr/>
              </p:nvSpPr>
              <p:spPr>
                <a:xfrm>
                  <a:off x="5374887" y="422632"/>
                  <a:ext cx="427055" cy="383825"/>
                </a:xfrm>
                <a:prstGeom prst="triangle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4318278" y="858510"/>
                <a:ext cx="2573521" cy="3214552"/>
                <a:chOff x="3919700" y="1393505"/>
                <a:chExt cx="3697111" cy="4618011"/>
              </a:xfrm>
              <a:solidFill>
                <a:schemeClr val="accent4"/>
              </a:solidFill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3919700" y="2117317"/>
                  <a:ext cx="3697111" cy="3894199"/>
                  <a:chOff x="3821358" y="471597"/>
                  <a:chExt cx="3697111" cy="3894199"/>
                </a:xfrm>
                <a:grpFill/>
              </p:grpSpPr>
              <p:grpSp>
                <p:nvGrpSpPr>
                  <p:cNvPr id="66" name="Group 65"/>
                  <p:cNvGrpSpPr/>
                  <p:nvPr/>
                </p:nvGrpSpPr>
                <p:grpSpPr>
                  <a:xfrm>
                    <a:off x="5678884" y="2514600"/>
                    <a:ext cx="1839583" cy="838200"/>
                    <a:chOff x="5678884" y="2514600"/>
                    <a:chExt cx="1839583" cy="838200"/>
                  </a:xfrm>
                  <a:grpFill/>
                </p:grpSpPr>
                <p:sp>
                  <p:nvSpPr>
                    <p:cNvPr id="69" name="Rectangle 68"/>
                    <p:cNvSpPr/>
                    <p:nvPr/>
                  </p:nvSpPr>
                  <p:spPr>
                    <a:xfrm>
                      <a:off x="5678884" y="2514600"/>
                      <a:ext cx="1839583" cy="152400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" name="Rectangle 72"/>
                    <p:cNvSpPr/>
                    <p:nvPr/>
                  </p:nvSpPr>
                  <p:spPr>
                    <a:xfrm>
                      <a:off x="5740801" y="2743200"/>
                      <a:ext cx="528458" cy="609600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Rectangle 73"/>
                    <p:cNvSpPr/>
                    <p:nvPr/>
                  </p:nvSpPr>
                  <p:spPr>
                    <a:xfrm>
                      <a:off x="6366714" y="2743200"/>
                      <a:ext cx="528458" cy="609600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7" name="Rectangle 66"/>
                  <p:cNvSpPr/>
                  <p:nvPr/>
                </p:nvSpPr>
                <p:spPr>
                  <a:xfrm>
                    <a:off x="6990011" y="2743200"/>
                    <a:ext cx="528458" cy="609600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Block Arc 67"/>
                  <p:cNvSpPr/>
                  <p:nvPr/>
                </p:nvSpPr>
                <p:spPr>
                  <a:xfrm>
                    <a:off x="3821358" y="471597"/>
                    <a:ext cx="3657600" cy="3894199"/>
                  </a:xfrm>
                  <a:prstGeom prst="blockArc">
                    <a:avLst>
                      <a:gd name="adj1" fmla="val 16225299"/>
                      <a:gd name="adj2" fmla="val 21573315"/>
                      <a:gd name="adj3" fmla="val 11181"/>
                    </a:avLst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0" name="Group 59"/>
                <p:cNvGrpSpPr/>
                <p:nvPr/>
              </p:nvGrpSpPr>
              <p:grpSpPr>
                <a:xfrm>
                  <a:off x="5748491" y="1393505"/>
                  <a:ext cx="326442" cy="657248"/>
                  <a:chOff x="5762577" y="1246158"/>
                  <a:chExt cx="405947" cy="817319"/>
                </a:xfrm>
                <a:grpFill/>
              </p:grpSpPr>
              <p:sp>
                <p:nvSpPr>
                  <p:cNvPr id="62" name="Rectangle 61"/>
                  <p:cNvSpPr/>
                  <p:nvPr/>
                </p:nvSpPr>
                <p:spPr>
                  <a:xfrm>
                    <a:off x="5762577" y="1834878"/>
                    <a:ext cx="405947" cy="228599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Rectangle 62"/>
                  <p:cNvSpPr/>
                  <p:nvPr/>
                </p:nvSpPr>
                <p:spPr>
                  <a:xfrm>
                    <a:off x="5916153" y="1246160"/>
                    <a:ext cx="186725" cy="500723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Rectangle 64"/>
                  <p:cNvSpPr/>
                  <p:nvPr/>
                </p:nvSpPr>
                <p:spPr>
                  <a:xfrm>
                    <a:off x="5767164" y="1246158"/>
                    <a:ext cx="81676" cy="500722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75" name="Chord 74"/>
            <p:cNvSpPr/>
            <p:nvPr/>
          </p:nvSpPr>
          <p:spPr>
            <a:xfrm rot="10800000">
              <a:off x="5508364" y="250214"/>
              <a:ext cx="148573" cy="127962"/>
            </a:xfrm>
            <a:prstGeom prst="chord">
              <a:avLst>
                <a:gd name="adj1" fmla="val 5341957"/>
                <a:gd name="adj2" fmla="val 1620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5593849" y="421128"/>
              <a:ext cx="208092" cy="385329"/>
            </a:xfrm>
            <a:prstGeom prst="triangle">
              <a:avLst>
                <a:gd name="adj" fmla="val 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Down Arrow 48"/>
          <p:cNvSpPr/>
          <p:nvPr/>
        </p:nvSpPr>
        <p:spPr>
          <a:xfrm>
            <a:off x="7223034" y="4690185"/>
            <a:ext cx="528458" cy="1034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8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21336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7</a:t>
            </a:r>
          </a:p>
          <a:p>
            <a:r>
              <a:rPr lang="en-US" sz="2200" spc="-18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RECONCILING</a:t>
            </a:r>
            <a:r>
              <a:rPr lang="en-US" sz="2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negotiation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concurrence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conference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852439" y="1681766"/>
            <a:ext cx="7579929" cy="2087714"/>
            <a:chOff x="1962691" y="327425"/>
            <a:chExt cx="7579929" cy="2087714"/>
          </a:xfrm>
        </p:grpSpPr>
        <p:grpSp>
          <p:nvGrpSpPr>
            <p:cNvPr id="6" name="Group 5"/>
            <p:cNvGrpSpPr/>
            <p:nvPr/>
          </p:nvGrpSpPr>
          <p:grpSpPr>
            <a:xfrm>
              <a:off x="1962691" y="327425"/>
              <a:ext cx="7579929" cy="2087714"/>
              <a:chOff x="-1" y="2493637"/>
              <a:chExt cx="8966059" cy="246949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-1" y="2784541"/>
                <a:ext cx="8966059" cy="2002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400" dirty="0" smtClean="0">
                    <a:solidFill>
                      <a:schemeClr val="accent2"/>
                    </a:solidFill>
                    <a:latin typeface="Wingdings" panose="05000000000000000000" pitchFamily="2" charset="2"/>
                  </a:rPr>
                  <a:t>33	</a:t>
                </a:r>
                <a:r>
                  <a:rPr lang="en-US" sz="10400" dirty="0" smtClean="0">
                    <a:solidFill>
                      <a:schemeClr val="accent5">
                        <a:lumMod val="50000"/>
                      </a:schemeClr>
                    </a:solidFill>
                    <a:latin typeface="Wingdings" panose="05000000000000000000" pitchFamily="2" charset="2"/>
                  </a:rPr>
                  <a:t>33</a:t>
                </a:r>
                <a:endParaRPr lang="en-US" sz="104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586395" y="2493637"/>
                <a:ext cx="5857701" cy="473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2"/>
                    </a:solidFill>
                  </a:rPr>
                  <a:t>         HB1134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  </a:t>
                </a:r>
                <a:r>
                  <a:rPr lang="en-US" sz="2000" dirty="0" smtClean="0"/>
                  <a:t>                                 </a:t>
                </a:r>
                <a:r>
                  <a:rPr lang="en-US" sz="20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SB5048</a:t>
                </a:r>
                <a:r>
                  <a:rPr lang="en-US" sz="2000" dirty="0" smtClean="0"/>
                  <a:t>       </a:t>
                </a:r>
                <a:endParaRPr lang="en-US" sz="20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511290" y="3652514"/>
                <a:ext cx="623169" cy="1310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dirty="0" smtClean="0">
                    <a:solidFill>
                      <a:srgbClr val="C00000"/>
                    </a:solidFill>
                  </a:rPr>
                  <a:t>*</a:t>
                </a:r>
                <a:endParaRPr lang="en-US" sz="66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846509" y="3059314"/>
                <a:ext cx="671614" cy="1201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0" b="1" dirty="0" smtClean="0">
                    <a:solidFill>
                      <a:srgbClr val="C00000"/>
                    </a:solidFill>
                  </a:rPr>
                  <a:t>*</a:t>
                </a:r>
                <a:endParaRPr lang="en-US" sz="6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160168" y="3122238"/>
                <a:ext cx="871480" cy="8373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solidFill>
                      <a:srgbClr val="C00000"/>
                    </a:solidFill>
                    <a:latin typeface="Wingdings"/>
                  </a:rPr>
                  <a:t>h</a:t>
                </a:r>
                <a:r>
                  <a:rPr lang="en-US" sz="4000" dirty="0"/>
                  <a:t> 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4614692" y="1722669"/>
              <a:ext cx="498585" cy="0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3502865" y="605596"/>
              <a:ext cx="8134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H</a:t>
              </a:r>
              <a:endParaRPr lang="en-US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92785" y="605596"/>
              <a:ext cx="8858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H</a:t>
              </a:r>
              <a:endParaRPr lang="en-US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94819" y="593216"/>
              <a:ext cx="7383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>
                      <a:lumMod val="50000"/>
                    </a:schemeClr>
                  </a:solidFill>
                </a:rPr>
                <a:t>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39815" y="605596"/>
              <a:ext cx="9224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>
                      <a:lumMod val="50000"/>
                    </a:schemeClr>
                  </a:solidFill>
                </a:rPr>
                <a:t>S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rot="10800000">
              <a:off x="6267320" y="920402"/>
              <a:ext cx="73675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  <a:latin typeface="Wingdings"/>
                </a:rPr>
                <a:t>h</a:t>
              </a:r>
              <a:r>
                <a:rPr lang="en-US" sz="3600" dirty="0">
                  <a:solidFill>
                    <a:srgbClr val="C00000"/>
                  </a:solidFill>
                </a:rPr>
                <a:t> 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435437" y="1546267"/>
              <a:ext cx="309705" cy="0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own Arrow 29"/>
          <p:cNvSpPr/>
          <p:nvPr/>
        </p:nvSpPr>
        <p:spPr>
          <a:xfrm rot="16200000">
            <a:off x="5461879" y="6434"/>
            <a:ext cx="376058" cy="1164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 rot="5400000">
            <a:off x="5431842" y="508457"/>
            <a:ext cx="376058" cy="1164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501819" y="152014"/>
            <a:ext cx="4191784" cy="1372372"/>
            <a:chOff x="3160270" y="5145380"/>
            <a:chExt cx="2213502" cy="724691"/>
          </a:xfrm>
        </p:grpSpPr>
        <p:grpSp>
          <p:nvGrpSpPr>
            <p:cNvPr id="38" name="Group 37"/>
            <p:cNvGrpSpPr/>
            <p:nvPr/>
          </p:nvGrpSpPr>
          <p:grpSpPr>
            <a:xfrm>
              <a:off x="3547395" y="5145380"/>
              <a:ext cx="315151" cy="586531"/>
              <a:chOff x="4768269" y="418854"/>
              <a:chExt cx="639852" cy="1190835"/>
            </a:xfrm>
            <a:solidFill>
              <a:schemeClr val="accent2"/>
            </a:solidFill>
          </p:grpSpPr>
          <p:sp>
            <p:nvSpPr>
              <p:cNvPr id="36" name="Round Same Side Corner Rectangle 35"/>
              <p:cNvSpPr/>
              <p:nvPr/>
            </p:nvSpPr>
            <p:spPr>
              <a:xfrm>
                <a:off x="4768269" y="1023158"/>
                <a:ext cx="639852" cy="586531"/>
              </a:xfrm>
              <a:prstGeom prst="round2Same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821590" y="418854"/>
                <a:ext cx="533210" cy="53321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3160270" y="5279164"/>
              <a:ext cx="315151" cy="586531"/>
              <a:chOff x="4768268" y="418854"/>
              <a:chExt cx="639852" cy="1190835"/>
            </a:xfrm>
          </p:grpSpPr>
          <p:sp>
            <p:nvSpPr>
              <p:cNvPr id="40" name="Round Same Side Corner Rectangle 39"/>
              <p:cNvSpPr/>
              <p:nvPr/>
            </p:nvSpPr>
            <p:spPr>
              <a:xfrm>
                <a:off x="4768268" y="1023158"/>
                <a:ext cx="639852" cy="586531"/>
              </a:xfrm>
              <a:prstGeom prst="round2Same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4821590" y="418854"/>
                <a:ext cx="533210" cy="53321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688063" y="5145380"/>
              <a:ext cx="315151" cy="586531"/>
              <a:chOff x="6054740" y="409969"/>
              <a:chExt cx="639852" cy="1190835"/>
            </a:xfrm>
          </p:grpSpPr>
          <p:sp>
            <p:nvSpPr>
              <p:cNvPr id="43" name="Round Same Side Corner Rectangle 42"/>
              <p:cNvSpPr/>
              <p:nvPr/>
            </p:nvSpPr>
            <p:spPr>
              <a:xfrm>
                <a:off x="6054740" y="1014273"/>
                <a:ext cx="639852" cy="586531"/>
              </a:xfrm>
              <a:prstGeom prst="round2Same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108061" y="409969"/>
                <a:ext cx="533210" cy="53321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5058621" y="5283540"/>
              <a:ext cx="315151" cy="586531"/>
              <a:chOff x="6068671" y="418854"/>
              <a:chExt cx="639852" cy="1190835"/>
            </a:xfrm>
            <a:solidFill>
              <a:schemeClr val="accent2"/>
            </a:solidFill>
          </p:grpSpPr>
          <p:sp>
            <p:nvSpPr>
              <p:cNvPr id="46" name="Round Same Side Corner Rectangle 45"/>
              <p:cNvSpPr/>
              <p:nvPr/>
            </p:nvSpPr>
            <p:spPr>
              <a:xfrm>
                <a:off x="6068671" y="1023158"/>
                <a:ext cx="639852" cy="586531"/>
              </a:xfrm>
              <a:prstGeom prst="round2Same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121992" y="418854"/>
                <a:ext cx="533210" cy="53321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" name="Down Arrow 11"/>
          <p:cNvSpPr/>
          <p:nvPr/>
        </p:nvSpPr>
        <p:spPr>
          <a:xfrm>
            <a:off x="4067314" y="3266203"/>
            <a:ext cx="434705" cy="550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115234" y="3769480"/>
            <a:ext cx="2338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House concurred in Senate amendments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31847" y="3783712"/>
            <a:ext cx="2232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Senate concurred in House amendments</a:t>
            </a:r>
          </a:p>
        </p:txBody>
      </p:sp>
      <p:sp>
        <p:nvSpPr>
          <p:cNvPr id="53" name="Down Arrow 52"/>
          <p:cNvSpPr/>
          <p:nvPr/>
        </p:nvSpPr>
        <p:spPr>
          <a:xfrm>
            <a:off x="6812825" y="3266203"/>
            <a:ext cx="434705" cy="550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>
            <a:off x="4048931" y="4415811"/>
            <a:ext cx="434705" cy="550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6793761" y="4415811"/>
            <a:ext cx="434705" cy="550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870855" y="4700415"/>
            <a:ext cx="75799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2"/>
                </a:solidFill>
                <a:latin typeface="Wingdings" panose="05000000000000000000" pitchFamily="2" charset="2"/>
              </a:rPr>
              <a:t>3			</a:t>
            </a:r>
            <a:r>
              <a:rPr lang="en-US" sz="9600" dirty="0" smtClean="0">
                <a:solidFill>
                  <a:schemeClr val="accent5">
                    <a:lumMod val="50000"/>
                  </a:schemeClr>
                </a:solidFill>
                <a:latin typeface="Wingdings" panose="05000000000000000000" pitchFamily="2" charset="2"/>
              </a:rPr>
              <a:t>3</a:t>
            </a:r>
            <a:endParaRPr lang="en-US" sz="104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671817" y="2921074"/>
            <a:ext cx="309705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18625" y="5978950"/>
            <a:ext cx="2338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PASSED 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LEGISLATURE</a:t>
            </a:r>
          </a:p>
        </p:txBody>
      </p:sp>
      <p:sp>
        <p:nvSpPr>
          <p:cNvPr id="14" name="Bent Arrow 13"/>
          <p:cNvSpPr/>
          <p:nvPr/>
        </p:nvSpPr>
        <p:spPr>
          <a:xfrm rot="10800000">
            <a:off x="6653306" y="5978949"/>
            <a:ext cx="602639" cy="5334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Bent Arrow 58"/>
          <p:cNvSpPr/>
          <p:nvPr/>
        </p:nvSpPr>
        <p:spPr>
          <a:xfrm rot="10800000" flipH="1">
            <a:off x="4135134" y="5978949"/>
            <a:ext cx="555100" cy="5334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0698">
            <a:off x="4159954" y="61019"/>
            <a:ext cx="288607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2133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8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GOVERNOR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sign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veto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partial veto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49311" y="1851645"/>
            <a:ext cx="6629400" cy="2708434"/>
            <a:chOff x="2362200" y="2743200"/>
            <a:chExt cx="6629400" cy="2708434"/>
          </a:xfrm>
        </p:grpSpPr>
        <p:sp>
          <p:nvSpPr>
            <p:cNvPr id="5" name="Rectangle 4"/>
            <p:cNvSpPr/>
            <p:nvPr/>
          </p:nvSpPr>
          <p:spPr>
            <a:xfrm>
              <a:off x="2362200" y="2743200"/>
              <a:ext cx="6629400" cy="2708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7000" dirty="0" smtClean="0">
                  <a:solidFill>
                    <a:schemeClr val="accent2"/>
                  </a:solidFill>
                  <a:latin typeface="Wingdings" panose="05000000000000000000" pitchFamily="2" charset="2"/>
                </a:rPr>
                <a:t>3		</a:t>
              </a:r>
              <a:r>
                <a:rPr lang="en-US" sz="17000" dirty="0" smtClean="0">
                  <a:solidFill>
                    <a:schemeClr val="accent5">
                      <a:lumMod val="50000"/>
                    </a:schemeClr>
                  </a:solidFill>
                  <a:latin typeface="Wingdings" panose="05000000000000000000" pitchFamily="2" charset="2"/>
                </a:rPr>
                <a:t>3</a:t>
              </a:r>
              <a:endParaRPr lang="en-US" sz="170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81400" y="2766367"/>
              <a:ext cx="541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2"/>
                  </a:solidFill>
                </a:rPr>
                <a:t>  HB1134</a:t>
              </a:r>
              <a:r>
                <a:rPr lang="en-US" sz="2400" b="1" dirty="0" smtClean="0">
                  <a:solidFill>
                    <a:srgbClr val="002060"/>
                  </a:solidFill>
                </a:rPr>
                <a:t>                          </a:t>
              </a:r>
              <a:r>
                <a:rPr lang="en-US" sz="2400" b="1" dirty="0" smtClean="0">
                  <a:solidFill>
                    <a:schemeClr val="accent5">
                      <a:lumMod val="50000"/>
                    </a:schemeClr>
                  </a:solidFill>
                </a:rPr>
                <a:t>SB5048</a:t>
              </a:r>
              <a:r>
                <a:rPr lang="en-US" dirty="0" smtClean="0"/>
                <a:t>       </a:t>
              </a:r>
              <a:endParaRPr lang="en-US" dirty="0"/>
            </a:p>
          </p:txBody>
        </p:sp>
      </p:grpSp>
      <p:sp>
        <p:nvSpPr>
          <p:cNvPr id="8" name="Down Arrow 7"/>
          <p:cNvSpPr/>
          <p:nvPr/>
        </p:nvSpPr>
        <p:spPr>
          <a:xfrm>
            <a:off x="3886200" y="4038600"/>
            <a:ext cx="528458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&quot;No&quot; Symbol 9"/>
          <p:cNvSpPr/>
          <p:nvPr/>
        </p:nvSpPr>
        <p:spPr>
          <a:xfrm>
            <a:off x="6553200" y="4188080"/>
            <a:ext cx="797402" cy="767839"/>
          </a:xfrm>
          <a:prstGeom prst="noSmoking">
            <a:avLst/>
          </a:prstGeom>
          <a:solidFill>
            <a:srgbClr val="C00000">
              <a:alpha val="5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88429" y="512814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SIGNED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9811" y="5128141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VETO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1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3048000" y="190500"/>
            <a:ext cx="5257800" cy="6477000"/>
          </a:xfrm>
          <a:prstGeom prst="frame">
            <a:avLst>
              <a:gd name="adj1" fmla="val 7786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3048000" y="190500"/>
            <a:ext cx="5257800" cy="6477000"/>
          </a:xfrm>
          <a:prstGeom prst="frame">
            <a:avLst>
              <a:gd name="adj1" fmla="val 5543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9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IT’S A LAW!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56392" y="847725"/>
            <a:ext cx="3505200" cy="5124510"/>
            <a:chOff x="2225671" y="2327671"/>
            <a:chExt cx="3903694" cy="5124510"/>
          </a:xfrm>
        </p:grpSpPr>
        <p:sp>
          <p:nvSpPr>
            <p:cNvPr id="5" name="Rectangle 4"/>
            <p:cNvSpPr/>
            <p:nvPr/>
          </p:nvSpPr>
          <p:spPr>
            <a:xfrm>
              <a:off x="2362200" y="2743200"/>
              <a:ext cx="3694289" cy="47089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0000" b="1" dirty="0" smtClean="0">
                  <a:solidFill>
                    <a:schemeClr val="accent2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17000" dirty="0" smtClean="0">
                  <a:solidFill>
                    <a:schemeClr val="accent2"/>
                  </a:solidFill>
                  <a:latin typeface="Wingdings" panose="05000000000000000000" pitchFamily="2" charset="2"/>
                </a:rPr>
                <a:t>	</a:t>
              </a:r>
              <a:endParaRPr lang="en-US" sz="170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25671" y="2327671"/>
              <a:ext cx="390369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4000" b="1" dirty="0" smtClean="0">
                  <a:solidFill>
                    <a:schemeClr val="accent2"/>
                  </a:solidFill>
                </a:rPr>
                <a:t>1134 – S2.SL</a:t>
              </a:r>
            </a:p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AN ACT Relating to state-tribal education compact schools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580689" y="3884597"/>
            <a:ext cx="1995601" cy="2076510"/>
            <a:chOff x="5943601" y="4160105"/>
            <a:chExt cx="1201386" cy="1250095"/>
          </a:xfrm>
        </p:grpSpPr>
        <p:sp>
          <p:nvSpPr>
            <p:cNvPr id="13" name="12-Point Star 12"/>
            <p:cNvSpPr/>
            <p:nvPr/>
          </p:nvSpPr>
          <p:spPr>
            <a:xfrm>
              <a:off x="5943601" y="4160105"/>
              <a:ext cx="1201386" cy="1250095"/>
            </a:xfrm>
            <a:prstGeom prst="star1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http://upload.wikimedia.org/wikipedia/commons/thumb/3/3d/Seal_of_Washington.svg/1105px-Seal_of_Washington.svg.p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0927" y="4424362"/>
              <a:ext cx="726734" cy="721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57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8132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www.leg.wa.gov/civiced</a:t>
            </a:r>
            <a:endParaRPr lang="en-US" sz="2400" b="1" spc="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7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905000"/>
            <a:ext cx="9144000" cy="3129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105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HOW BILLS </a:t>
            </a:r>
          </a:p>
          <a:p>
            <a:pPr algn="ctr">
              <a:lnSpc>
                <a:spcPts val="9000"/>
              </a:lnSpc>
            </a:pPr>
            <a:r>
              <a:rPr lang="en-US" sz="8400" b="1" spc="1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BECOME LAW</a:t>
            </a:r>
          </a:p>
          <a:p>
            <a:pPr algn="ctr"/>
            <a:r>
              <a:rPr lang="en-US" sz="39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AND MANY WAYS THEY DON’T</a:t>
            </a:r>
            <a:endParaRPr lang="en-US" sz="39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85000" lnSpcReduction="20000"/>
          </a:bodyPr>
          <a:lstStyle/>
          <a:p>
            <a:r>
              <a:rPr lang="en-US" b="1" spc="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Aharoni" panose="02010803020104030203" pitchFamily="2" charset="-79"/>
              </a:rPr>
              <a:t>washington</a:t>
            </a:r>
            <a:r>
              <a:rPr lang="en-US" b="1" spc="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haroni" panose="02010803020104030203" pitchFamily="2" charset="-79"/>
              </a:rPr>
              <a:t> state legislature</a:t>
            </a: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endParaRPr lang="en-US" b="1" spc="600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  <a:p>
            <a:r>
              <a:rPr lang="en-US" b="1" spc="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haroni" panose="02010803020104030203" pitchFamily="2" charset="-79"/>
              </a:rPr>
              <a:t>civic education programs</a:t>
            </a:r>
            <a:endParaRPr lang="en-US" b="1" spc="600" dirty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6042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621053"/>
              </p:ext>
            </p:extLst>
          </p:nvPr>
        </p:nvGraphicFramePr>
        <p:xfrm>
          <a:off x="209006" y="-304800"/>
          <a:ext cx="89154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en-US" sz="4200" dirty="0" smtClean="0">
                <a:latin typeface="Arial Black" panose="020B0A04020102020204" pitchFamily="34" charset="0"/>
              </a:rPr>
              <a:t>BILL OUTCOMES 2013-2014</a:t>
            </a:r>
            <a:endParaRPr lang="en-US" sz="4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8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-685800"/>
            <a:ext cx="9410700" cy="6461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0"/>
              </a:lnSpc>
            </a:pPr>
            <a:r>
              <a:rPr lang="en-US" sz="40000" b="1" spc="300" dirty="0" smtClean="0">
                <a:solidFill>
                  <a:schemeClr val="accent2"/>
                </a:solidFill>
                <a:latin typeface="Arial Black"/>
                <a:cs typeface="Arial Black"/>
              </a:rPr>
              <a:t>1</a:t>
            </a:r>
            <a:r>
              <a:rPr lang="en-US" sz="40000" spc="300" dirty="0">
                <a:latin typeface="Arial Black"/>
                <a:cs typeface="Arial Black"/>
              </a:rPr>
              <a:t> </a:t>
            </a:r>
            <a:r>
              <a:rPr lang="en-US" sz="40000" spc="300" dirty="0" smtClean="0">
                <a:solidFill>
                  <a:schemeClr val="accent1"/>
                </a:solidFill>
                <a:latin typeface="Arial Black"/>
                <a:cs typeface="Arial Black"/>
              </a:rPr>
              <a:t>7</a:t>
            </a:r>
            <a:endParaRPr lang="en-US" sz="40000" spc="300" dirty="0">
              <a:solidFill>
                <a:schemeClr val="accent1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1354667"/>
            <a:ext cx="3086100" cy="2142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8000"/>
              </a:lnSpc>
            </a:pPr>
            <a:r>
              <a:rPr lang="en-US" sz="6600" spc="-150" dirty="0" smtClean="0">
                <a:solidFill>
                  <a:schemeClr val="bg1"/>
                </a:solidFill>
                <a:latin typeface="Arial Black"/>
                <a:cs typeface="Arial Black"/>
              </a:rPr>
              <a:t>out of</a:t>
            </a:r>
          </a:p>
          <a:p>
            <a:pPr algn="just">
              <a:lnSpc>
                <a:spcPts val="8000"/>
              </a:lnSpc>
            </a:pPr>
            <a:r>
              <a:rPr lang="en-US" sz="6600" spc="-150" dirty="0" smtClean="0">
                <a:solidFill>
                  <a:schemeClr val="bg1"/>
                </a:solidFill>
                <a:latin typeface="Arial Black"/>
                <a:cs typeface="Arial Black"/>
              </a:rPr>
              <a:t>every </a:t>
            </a:r>
            <a:endParaRPr lang="en-US" sz="6600" spc="-15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222" y="4190999"/>
            <a:ext cx="8229600" cy="2422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0"/>
              </a:lnSpc>
            </a:pPr>
            <a:r>
              <a:rPr lang="en-US" sz="7400" dirty="0" smtClean="0">
                <a:solidFill>
                  <a:schemeClr val="bg1"/>
                </a:solidFill>
                <a:latin typeface="Arial Black"/>
                <a:cs typeface="Arial Black"/>
              </a:rPr>
              <a:t>bills introduced </a:t>
            </a:r>
            <a:r>
              <a:rPr lang="en-US" sz="9200" spc="-300" dirty="0" smtClean="0">
                <a:solidFill>
                  <a:schemeClr val="bg1"/>
                </a:solidFill>
                <a:latin typeface="Arial Black"/>
                <a:cs typeface="Arial Black"/>
              </a:rPr>
              <a:t>becomes </a:t>
            </a:r>
            <a:r>
              <a:rPr lang="en-US" sz="9200" spc="-300" dirty="0" smtClean="0">
                <a:solidFill>
                  <a:schemeClr val="accent2"/>
                </a:solidFill>
                <a:latin typeface="Arial Black"/>
                <a:cs typeface="Arial Black"/>
              </a:rPr>
              <a:t>law</a:t>
            </a:r>
            <a:endParaRPr lang="en-US" sz="9200" spc="-300" dirty="0">
              <a:solidFill>
                <a:schemeClr val="accent2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18121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1816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537430"/>
            <a:ext cx="937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HERE’S</a:t>
            </a:r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r>
              <a:rPr lang="en-US" sz="9600" spc="6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HOW</a:t>
            </a:r>
            <a:endParaRPr lang="en-US" sz="9600" spc="6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2133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r>
          </a:p>
          <a:p>
            <a:r>
              <a:rPr lang="en-US" sz="2600" spc="4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DRAFTING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idea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study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writing</a:t>
            </a:r>
          </a:p>
        </p:txBody>
      </p:sp>
      <p:grpSp>
        <p:nvGrpSpPr>
          <p:cNvPr id="42" name="Group 41"/>
          <p:cNvGrpSpPr/>
          <p:nvPr/>
        </p:nvGrpSpPr>
        <p:grpSpPr>
          <a:xfrm rot="14291023">
            <a:off x="7529472" y="1363283"/>
            <a:ext cx="445171" cy="2457543"/>
            <a:chOff x="3505200" y="4374272"/>
            <a:chExt cx="332264" cy="1545684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3" name="Isosceles Triangle 42"/>
            <p:cNvSpPr/>
            <p:nvPr/>
          </p:nvSpPr>
          <p:spPr>
            <a:xfrm>
              <a:off x="3506572" y="4374272"/>
              <a:ext cx="330892" cy="374645"/>
            </a:xfrm>
            <a:prstGeom prst="triangle">
              <a:avLst>
                <a:gd name="adj" fmla="val 49461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 Same Side Corner Rectangle 43"/>
            <p:cNvSpPr/>
            <p:nvPr/>
          </p:nvSpPr>
          <p:spPr>
            <a:xfrm rot="10800000">
              <a:off x="3505200" y="4748917"/>
              <a:ext cx="332264" cy="1171039"/>
            </a:xfrm>
            <a:prstGeom prst="round2Same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3505200" y="5638800"/>
              <a:ext cx="327092" cy="0"/>
            </a:xfrm>
            <a:prstGeom prst="line">
              <a:avLst/>
            </a:prstGeom>
            <a:grpFill/>
            <a:ln w="317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505200" y="5562600"/>
              <a:ext cx="327092" cy="0"/>
            </a:xfrm>
            <a:prstGeom prst="line">
              <a:avLst/>
            </a:prstGeom>
            <a:grpFill/>
            <a:ln w="317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505200" y="5486400"/>
              <a:ext cx="327092" cy="0"/>
            </a:xfrm>
            <a:prstGeom prst="line">
              <a:avLst/>
            </a:prstGeom>
            <a:grpFill/>
            <a:ln w="317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983568" y="4876800"/>
            <a:ext cx="72454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9000" spc="1000" dirty="0" smtClean="0">
                <a:solidFill>
                  <a:schemeClr val="accent5"/>
                </a:solidFill>
                <a:latin typeface="Wingdings" panose="05000000000000000000" pitchFamily="2" charset="2"/>
              </a:rPr>
              <a:t>3</a:t>
            </a:r>
            <a:r>
              <a:rPr lang="en-US" sz="9000" spc="1000" dirty="0" smtClean="0">
                <a:solidFill>
                  <a:schemeClr val="accent2"/>
                </a:solidFill>
                <a:latin typeface="Wingdings" panose="05000000000000000000" pitchFamily="2" charset="2"/>
              </a:rPr>
              <a:t>3</a:t>
            </a:r>
            <a:r>
              <a:rPr lang="en-US" sz="9000" spc="1000" dirty="0" smtClean="0">
                <a:solidFill>
                  <a:srgbClr val="002060"/>
                </a:solidFill>
                <a:latin typeface="Wingdings" panose="05000000000000000000" pitchFamily="2" charset="2"/>
              </a:rPr>
              <a:t>3</a:t>
            </a:r>
            <a:r>
              <a:rPr lang="en-US" sz="9000" spc="1000" dirty="0" smtClean="0">
                <a:solidFill>
                  <a:schemeClr val="accent4">
                    <a:lumMod val="75000"/>
                  </a:schemeClr>
                </a:solidFill>
                <a:latin typeface="Wingdings" panose="05000000000000000000" pitchFamily="2" charset="2"/>
              </a:rPr>
              <a:t>3</a:t>
            </a:r>
            <a:r>
              <a:rPr lang="en-US" sz="9000" spc="1000" dirty="0" smtClean="0">
                <a:solidFill>
                  <a:schemeClr val="accent1"/>
                </a:solidFill>
                <a:latin typeface="Wingdings" panose="05000000000000000000" pitchFamily="2" charset="2"/>
              </a:rPr>
              <a:t>3</a:t>
            </a:r>
            <a:r>
              <a:rPr lang="en-US" sz="9000" spc="1000" dirty="0" smtClean="0">
                <a:solidFill>
                  <a:schemeClr val="accent5">
                    <a:lumMod val="50000"/>
                  </a:schemeClr>
                </a:solidFill>
                <a:latin typeface="Wingdings" panose="05000000000000000000" pitchFamily="2" charset="2"/>
              </a:rPr>
              <a:t>3</a:t>
            </a:r>
            <a:r>
              <a:rPr lang="en-US" sz="9000" spc="1000" dirty="0" smtClean="0">
                <a:solidFill>
                  <a:schemeClr val="accent1">
                    <a:lumMod val="50000"/>
                  </a:schemeClr>
                </a:solidFill>
                <a:latin typeface="Wingdings" panose="05000000000000000000" pitchFamily="2" charset="2"/>
              </a:rPr>
              <a:t>3</a:t>
            </a:r>
            <a:endParaRPr lang="en-US" sz="9000" spc="1000" dirty="0">
              <a:solidFill>
                <a:schemeClr val="accent1">
                  <a:lumMod val="50000"/>
                </a:schemeClr>
              </a:solidFill>
              <a:latin typeface="Wingdings" panose="05000000000000000000" pitchFamily="2" charset="2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434767" y="4429117"/>
            <a:ext cx="448159" cy="585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976910" y="3788899"/>
            <a:ext cx="130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ambulance </a:t>
            </a:r>
          </a:p>
          <a:p>
            <a:pPr algn="ctr"/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seatbelts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80980" y="3802946"/>
            <a:ext cx="932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trespass </a:t>
            </a:r>
          </a:p>
          <a:p>
            <a:pPr algn="ctr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notices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71157" y="3782785"/>
            <a:ext cx="798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+mj-lt"/>
              </a:rPr>
              <a:t>digital 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+mj-lt"/>
              </a:rPr>
              <a:t>privacy</a:t>
            </a:r>
            <a:endParaRPr lang="en-US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71591" y="3556724"/>
            <a:ext cx="1565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/>
                </a:solidFill>
                <a:latin typeface="+mj-lt"/>
              </a:rPr>
              <a:t>hospital </a:t>
            </a:r>
          </a:p>
          <a:p>
            <a:pPr algn="ctr"/>
            <a:r>
              <a:rPr lang="en-US" sz="1600" b="1" dirty="0" smtClean="0">
                <a:solidFill>
                  <a:schemeClr val="accent5"/>
                </a:solidFill>
                <a:latin typeface="+mj-lt"/>
              </a:rPr>
              <a:t>employee </a:t>
            </a:r>
          </a:p>
          <a:p>
            <a:pPr algn="ctr"/>
            <a:r>
              <a:rPr lang="en-US" sz="1600" b="1" dirty="0" smtClean="0">
                <a:solidFill>
                  <a:schemeClr val="accent5"/>
                </a:solidFill>
                <a:latin typeface="+mj-lt"/>
              </a:rPr>
              <a:t>breaks</a:t>
            </a:r>
            <a:endParaRPr lang="en-US" sz="16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28719" y="3556723"/>
            <a:ext cx="856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GMO </a:t>
            </a:r>
          </a:p>
          <a:p>
            <a:pPr algn="ctr"/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food </a:t>
            </a:r>
          </a:p>
          <a:p>
            <a:pPr algn="ctr"/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labeling</a:t>
            </a:r>
            <a:endParaRPr lang="en-US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16494" y="3788899"/>
            <a:ext cx="1177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2"/>
                </a:solidFill>
                <a:latin typeface="+mj-lt"/>
              </a:rPr>
              <a:t>tribal </a:t>
            </a:r>
          </a:p>
          <a:p>
            <a:pPr algn="ctr"/>
            <a:r>
              <a:rPr lang="en-US" sz="1600" b="1" dirty="0" smtClean="0">
                <a:solidFill>
                  <a:schemeClr val="accent2"/>
                </a:solidFill>
                <a:latin typeface="+mj-lt"/>
              </a:rPr>
              <a:t>schools</a:t>
            </a:r>
            <a:endParaRPr lang="en-US" sz="16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67996" y="3782784"/>
            <a:ext cx="942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eminent </a:t>
            </a:r>
          </a:p>
          <a:p>
            <a:pPr algn="ctr"/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domain</a:t>
            </a:r>
            <a:endParaRPr lang="en-US" sz="16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2630484" y="4429118"/>
            <a:ext cx="448159" cy="585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3581400" y="4438644"/>
            <a:ext cx="448159" cy="585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>
            <a:off x="4536021" y="4429119"/>
            <a:ext cx="448159" cy="585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>
            <a:off x="6404364" y="4429119"/>
            <a:ext cx="448159" cy="585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7315200" y="4429119"/>
            <a:ext cx="448159" cy="585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8223184" y="4429116"/>
            <a:ext cx="448159" cy="585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loud Callout 32"/>
          <p:cNvSpPr/>
          <p:nvPr/>
        </p:nvSpPr>
        <p:spPr>
          <a:xfrm flipH="1">
            <a:off x="2514600" y="457200"/>
            <a:ext cx="3962400" cy="2426260"/>
          </a:xfrm>
          <a:prstGeom prst="cloudCallout">
            <a:avLst>
              <a:gd name="adj1" fmla="val -48511"/>
              <a:gd name="adj2" fmla="val 6355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2712341" y="591882"/>
            <a:ext cx="4038600" cy="2177899"/>
            <a:chOff x="2438400" y="341287"/>
            <a:chExt cx="7418357" cy="5214999"/>
          </a:xfrm>
        </p:grpSpPr>
        <p:sp>
          <p:nvSpPr>
            <p:cNvPr id="35" name="TextBox 34"/>
            <p:cNvSpPr txBox="1"/>
            <p:nvPr/>
          </p:nvSpPr>
          <p:spPr>
            <a:xfrm>
              <a:off x="6154643" y="1428604"/>
              <a:ext cx="37021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1"/>
                  </a:solidFill>
                  <a:latin typeface="+mj-lt"/>
                </a:rPr>
                <a:t>ambulance seatbelts</a:t>
              </a: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438400" y="341287"/>
              <a:ext cx="6713080" cy="5214999"/>
              <a:chOff x="2438400" y="341287"/>
              <a:chExt cx="6713080" cy="5214999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438400" y="1788676"/>
                <a:ext cx="13556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rPr>
                  <a:t>trespass notices</a:t>
                </a:r>
                <a:endParaRPr lang="en-US" sz="1400" dirty="0">
                  <a:solidFill>
                    <a:schemeClr val="accent1">
                      <a:lumMod val="50000"/>
                    </a:schemeClr>
                  </a:solidFill>
                  <a:latin typeface="+mj-lt"/>
                </a:endParaRP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2438400" y="674125"/>
                <a:ext cx="5389602" cy="2441601"/>
                <a:chOff x="453803" y="785310"/>
                <a:chExt cx="7155035" cy="3078561"/>
              </a:xfrm>
            </p:grpSpPr>
            <p:sp>
              <p:nvSpPr>
                <p:cNvPr id="80" name="TextBox 79"/>
                <p:cNvSpPr txBox="1"/>
                <p:nvPr/>
              </p:nvSpPr>
              <p:spPr>
                <a:xfrm>
                  <a:off x="453803" y="2190624"/>
                  <a:ext cx="1799766" cy="3880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+mj-lt"/>
                    </a:rPr>
                    <a:t>trespass notices</a:t>
                  </a:r>
                  <a:endParaRPr lang="en-US" sz="1400" dirty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5893174" y="785310"/>
                  <a:ext cx="1715664" cy="3298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b="1" dirty="0" smtClean="0">
                      <a:solidFill>
                        <a:schemeClr val="accent4">
                          <a:lumMod val="75000"/>
                        </a:schemeClr>
                      </a:solidFill>
                      <a:latin typeface="+mj-lt"/>
                    </a:rPr>
                    <a:t>GMO food labeling</a:t>
                  </a:r>
                  <a:endParaRPr lang="en-US" sz="1100" b="1" dirty="0">
                    <a:solidFill>
                      <a:schemeClr val="accent4">
                        <a:lumMod val="75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5197632" y="2888518"/>
                  <a:ext cx="1652076" cy="34926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+mj-lt"/>
                    </a:rPr>
                    <a:t>eminent domain</a:t>
                  </a:r>
                  <a:endPara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1291827" y="3475802"/>
                  <a:ext cx="1626880" cy="3880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2060"/>
                      </a:solidFill>
                      <a:latin typeface="+mj-lt"/>
                    </a:rPr>
                    <a:t>digital privacy</a:t>
                  </a:r>
                  <a:endParaRPr lang="en-US" sz="1400" b="1" dirty="0">
                    <a:solidFill>
                      <a:srgbClr val="002060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2589569" y="341287"/>
                <a:ext cx="6166864" cy="5214999"/>
                <a:chOff x="2589569" y="341287"/>
                <a:chExt cx="6166864" cy="5214999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2590800" y="341287"/>
                  <a:ext cx="209204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chemeClr val="accent5"/>
                      </a:solidFill>
                      <a:latin typeface="+mj-lt"/>
                    </a:rPr>
                    <a:t>hospital employee breaks</a:t>
                  </a:r>
                  <a:endParaRPr lang="en-US" sz="1400" b="1" dirty="0">
                    <a:solidFill>
                      <a:schemeClr val="accent5"/>
                    </a:solidFill>
                    <a:latin typeface="+mj-lt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6535661" y="674125"/>
                  <a:ext cx="1292341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b="1" dirty="0" smtClean="0">
                      <a:solidFill>
                        <a:schemeClr val="accent4">
                          <a:lumMod val="75000"/>
                        </a:schemeClr>
                      </a:solidFill>
                      <a:latin typeface="+mj-lt"/>
                    </a:rPr>
                    <a:t>GMO food labeling</a:t>
                  </a:r>
                  <a:endParaRPr lang="en-US" sz="1100" b="1" dirty="0">
                    <a:solidFill>
                      <a:schemeClr val="accent4">
                        <a:lumMod val="75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3024096" y="1223355"/>
                  <a:ext cx="252303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dirty="0" smtClean="0">
                      <a:solidFill>
                        <a:schemeClr val="accent2"/>
                      </a:solidFill>
                      <a:latin typeface="+mj-lt"/>
                    </a:rPr>
                    <a:t>tribal schools</a:t>
                  </a:r>
                  <a:endParaRPr lang="en-US" sz="1200" b="1" dirty="0">
                    <a:solidFill>
                      <a:schemeClr val="accent2"/>
                    </a:solidFill>
                    <a:latin typeface="+mj-lt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5521282" y="3014757"/>
                  <a:ext cx="173643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chemeClr val="accent5"/>
                      </a:solidFill>
                      <a:latin typeface="+mj-lt"/>
                    </a:rPr>
                    <a:t>education funding</a:t>
                  </a:r>
                  <a:endParaRPr lang="en-US" sz="1600" b="1" dirty="0">
                    <a:solidFill>
                      <a:schemeClr val="accent5"/>
                    </a:solidFill>
                    <a:latin typeface="+mj-lt"/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5521282" y="4535686"/>
                  <a:ext cx="1587294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b="1" dirty="0" smtClean="0">
                      <a:solidFill>
                        <a:schemeClr val="accent5"/>
                      </a:solidFill>
                      <a:latin typeface="+mj-lt"/>
                    </a:rPr>
                    <a:t>Seahawks license plates</a:t>
                  </a:r>
                  <a:endParaRPr lang="en-US" sz="1100" b="1" dirty="0">
                    <a:solidFill>
                      <a:schemeClr val="accent5"/>
                    </a:solidFill>
                    <a:latin typeface="+mj-lt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3210409" y="3368700"/>
                  <a:ext cx="173469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dirty="0" smtClean="0">
                      <a:solidFill>
                        <a:schemeClr val="accent5"/>
                      </a:solidFill>
                      <a:latin typeface="+mj-lt"/>
                    </a:rPr>
                    <a:t>oil trains</a:t>
                  </a:r>
                  <a:endParaRPr lang="en-US" sz="1200" b="1" dirty="0">
                    <a:solidFill>
                      <a:schemeClr val="accent5"/>
                    </a:solidFill>
                    <a:latin typeface="+mj-lt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2589569" y="4653120"/>
                  <a:ext cx="137140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+mj-lt"/>
                    </a:rPr>
                    <a:t>alcohol in theaters</a:t>
                  </a:r>
                  <a:endPara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5094071" y="1054890"/>
                  <a:ext cx="138820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+mj-lt"/>
                    </a:rPr>
                    <a:t>sewer districts</a:t>
                  </a:r>
                  <a:endParaRPr lang="en-US" sz="1600" dirty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3974385" y="1500721"/>
                  <a:ext cx="859531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b="1" dirty="0" smtClean="0">
                      <a:solidFill>
                        <a:srgbClr val="002060"/>
                      </a:solidFill>
                      <a:latin typeface="+mj-lt"/>
                    </a:rPr>
                    <a:t>crab fishing</a:t>
                  </a:r>
                  <a:endParaRPr lang="en-US" sz="1100" b="1" dirty="0">
                    <a:solidFill>
                      <a:srgbClr val="002060"/>
                    </a:solidFill>
                    <a:latin typeface="+mj-lt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2636861" y="2519186"/>
                  <a:ext cx="1555234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b="1" dirty="0" smtClean="0">
                      <a:solidFill>
                        <a:schemeClr val="accent4">
                          <a:lumMod val="75000"/>
                        </a:schemeClr>
                      </a:solidFill>
                      <a:latin typeface="+mj-lt"/>
                    </a:rPr>
                    <a:t>covering highway loads</a:t>
                  </a:r>
                  <a:endParaRPr lang="en-US" sz="1100" b="1" dirty="0">
                    <a:solidFill>
                      <a:schemeClr val="accent4">
                        <a:lumMod val="75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4474313" y="3366381"/>
                  <a:ext cx="172354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accent1"/>
                      </a:solidFill>
                      <a:latin typeface="+mj-lt"/>
                    </a:rPr>
                    <a:t>marijuana licenses</a:t>
                  </a:r>
                  <a:endParaRPr lang="en-US" sz="1600" dirty="0">
                    <a:solidFill>
                      <a:schemeClr val="accent1"/>
                    </a:solidFill>
                    <a:latin typeface="+mj-lt"/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5937263" y="3976099"/>
                  <a:ext cx="150118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2060"/>
                      </a:solidFill>
                      <a:latin typeface="+mj-lt"/>
                    </a:rPr>
                    <a:t>minimum wage</a:t>
                  </a:r>
                  <a:endParaRPr lang="en-US" sz="1600" b="1" dirty="0">
                    <a:solidFill>
                      <a:srgbClr val="002060"/>
                    </a:solidFill>
                    <a:latin typeface="+mj-lt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4356650" y="3745266"/>
                  <a:ext cx="98892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+mj-lt"/>
                    </a:rPr>
                    <a:t>bridge safety</a:t>
                  </a:r>
                  <a:endParaRPr lang="en-US" sz="1200" dirty="0">
                    <a:solidFill>
                      <a:schemeClr val="accent5">
                        <a:lumMod val="50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2798926" y="4268486"/>
                  <a:ext cx="38845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accent4">
                          <a:lumMod val="75000"/>
                        </a:schemeClr>
                      </a:solidFill>
                      <a:latin typeface="+mj-lt"/>
                    </a:rPr>
                    <a:t>teacher evaluation</a:t>
                  </a:r>
                  <a:endParaRPr lang="en-US" sz="1400" dirty="0">
                    <a:solidFill>
                      <a:schemeClr val="accent4">
                        <a:lumMod val="75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3413943" y="5208185"/>
                  <a:ext cx="135626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002060"/>
                      </a:solidFill>
                      <a:latin typeface="+mj-lt"/>
                    </a:rPr>
                    <a:t>mental health care</a:t>
                  </a:r>
                  <a:endParaRPr lang="en-US" sz="1200" dirty="0">
                    <a:solidFill>
                      <a:srgbClr val="002060"/>
                    </a:solidFill>
                    <a:latin typeface="+mj-lt"/>
                  </a:endParaRP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5255646" y="2688462"/>
                  <a:ext cx="13951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+mj-lt"/>
                    </a:rPr>
                    <a:t>prison construction</a:t>
                  </a:r>
                  <a:endParaRPr lang="en-US" sz="1200" dirty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5540421" y="2146250"/>
                  <a:ext cx="113983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dirty="0" smtClean="0">
                      <a:solidFill>
                        <a:schemeClr val="accent4"/>
                      </a:solidFill>
                      <a:latin typeface="+mj-lt"/>
                    </a:rPr>
                    <a:t>taxes</a:t>
                  </a:r>
                  <a:endParaRPr lang="en-US" sz="1200" b="1" dirty="0">
                    <a:solidFill>
                      <a:schemeClr val="accent4"/>
                    </a:solidFill>
                    <a:latin typeface="+mj-lt"/>
                  </a:endParaRPr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6223521" y="3752233"/>
                  <a:ext cx="253291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dirty="0" smtClean="0">
                      <a:solidFill>
                        <a:schemeClr val="accent2"/>
                      </a:solidFill>
                      <a:latin typeface="+mj-lt"/>
                    </a:rPr>
                    <a:t>rural libraries</a:t>
                  </a:r>
                  <a:endParaRPr lang="en-US" sz="1200" b="1" dirty="0">
                    <a:solidFill>
                      <a:schemeClr val="accent2"/>
                    </a:solidFill>
                    <a:latin typeface="+mj-lt"/>
                  </a:endParaRP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2639609" y="3926806"/>
                  <a:ext cx="243192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+mj-lt"/>
                    </a:rPr>
                    <a:t>transparency</a:t>
                  </a:r>
                  <a:endParaRPr lang="en-US" sz="1200" b="1" dirty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3681498" y="2125197"/>
                  <a:ext cx="216201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accent5"/>
                      </a:solidFill>
                    </a:rPr>
                    <a:t>fingerprinting</a:t>
                  </a:r>
                  <a:endParaRPr lang="en-US" sz="1200" dirty="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4899636" y="1700776"/>
                  <a:ext cx="178766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 smtClean="0">
                      <a:solidFill>
                        <a:schemeClr val="accent5"/>
                      </a:solidFill>
                    </a:rPr>
                    <a:t>small business assistance</a:t>
                  </a:r>
                  <a:endParaRPr lang="en-US" sz="1200" b="1" dirty="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5009322" y="4822398"/>
                  <a:ext cx="115704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chemeClr val="accent2"/>
                      </a:solidFill>
                    </a:rPr>
                    <a:t>gun</a:t>
                  </a:r>
                  <a:r>
                    <a:rPr lang="en-US" sz="1600" b="1" dirty="0" smtClean="0"/>
                    <a:t> </a:t>
                  </a:r>
                  <a:r>
                    <a:rPr lang="en-US" sz="1600" b="1" dirty="0" smtClean="0">
                      <a:solidFill>
                        <a:schemeClr val="accent2"/>
                      </a:solidFill>
                    </a:rPr>
                    <a:t>control</a:t>
                  </a:r>
                  <a:endParaRPr lang="en-US" sz="1600" b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3811045" y="786888"/>
                  <a:ext cx="1406154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b="1" dirty="0" smtClean="0">
                      <a:solidFill>
                        <a:schemeClr val="accent1"/>
                      </a:solidFill>
                    </a:rPr>
                    <a:t>Christmas tree farms</a:t>
                  </a:r>
                  <a:endParaRPr lang="en-US" sz="1100" b="1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6191408" y="5294676"/>
                  <a:ext cx="231087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 smtClean="0">
                      <a:solidFill>
                        <a:schemeClr val="accent1"/>
                      </a:solidFill>
                    </a:rPr>
                    <a:t>plastic bag ban</a:t>
                  </a:r>
                  <a:endParaRPr lang="en-US" sz="1100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666677" y="1038689"/>
                  <a:ext cx="152476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dirty="0" smtClean="0">
                      <a:solidFill>
                        <a:schemeClr val="accent5">
                          <a:lumMod val="50000"/>
                        </a:schemeClr>
                      </a:solidFill>
                    </a:rPr>
                    <a:t>beekeeping</a:t>
                  </a:r>
                  <a:endParaRPr lang="en-US" sz="1050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>
              <a:xfrm>
                <a:off x="6628444" y="2007916"/>
                <a:ext cx="25230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accent2"/>
                    </a:solidFill>
                    <a:latin typeface="+mj-lt"/>
                  </a:rPr>
                  <a:t>mint growers</a:t>
                </a:r>
                <a:endParaRPr lang="en-US" sz="1400" dirty="0">
                  <a:solidFill>
                    <a:schemeClr val="accent2"/>
                  </a:solidFill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80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2133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r>
            <a:r>
              <a:rPr lang="en-US" sz="8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</a:t>
            </a:r>
          </a:p>
          <a:p>
            <a:r>
              <a:rPr lang="en-US" sz="2600" spc="4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DRAFTING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sponsors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“dropped”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835518" y="2629527"/>
            <a:ext cx="1538925" cy="1599741"/>
            <a:chOff x="3861760" y="5205952"/>
            <a:chExt cx="1442637" cy="1499648"/>
          </a:xfrm>
        </p:grpSpPr>
        <p:sp>
          <p:nvSpPr>
            <p:cNvPr id="28" name="Rectangle 27"/>
            <p:cNvSpPr/>
            <p:nvPr/>
          </p:nvSpPr>
          <p:spPr>
            <a:xfrm>
              <a:off x="3861760" y="5205952"/>
              <a:ext cx="1442637" cy="149964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063421" y="5448300"/>
              <a:ext cx="1039314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56897" y="5726668"/>
              <a:ext cx="1252362" cy="458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accent3">
                      <a:lumMod val="50000"/>
                    </a:schemeClr>
                  </a:solidFill>
                </a:rPr>
                <a:t>HOPPER</a:t>
              </a:r>
              <a:endParaRPr lang="en-US" sz="28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133600" y="5244804"/>
            <a:ext cx="7010400" cy="1403682"/>
            <a:chOff x="1054305" y="3312483"/>
            <a:chExt cx="9857263" cy="1403682"/>
          </a:xfrm>
        </p:grpSpPr>
        <p:sp>
          <p:nvSpPr>
            <p:cNvPr id="33" name="TextBox 32"/>
            <p:cNvSpPr txBox="1"/>
            <p:nvPr/>
          </p:nvSpPr>
          <p:spPr>
            <a:xfrm>
              <a:off x="1054305" y="3392726"/>
              <a:ext cx="985726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just"/>
              <a:r>
                <a:rPr lang="en-US" sz="8000" b="1" spc="1000" dirty="0" smtClean="0">
                  <a:solidFill>
                    <a:schemeClr val="accent5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2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rgbClr val="002060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4">
                      <a:lumMod val="75000"/>
                    </a:schemeClr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1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5">
                      <a:lumMod val="50000"/>
                    </a:schemeClr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1">
                      <a:lumMod val="50000"/>
                    </a:schemeClr>
                  </a:solidFill>
                  <a:latin typeface="Wingdings" panose="05000000000000000000" pitchFamily="2" charset="2"/>
                </a:rPr>
                <a:t>3</a:t>
              </a:r>
              <a:endParaRPr lang="en-US" sz="8000" b="1" spc="1000" dirty="0">
                <a:solidFill>
                  <a:schemeClr val="accent1">
                    <a:lumMod val="50000"/>
                  </a:schemeClr>
                </a:solidFill>
                <a:latin typeface="Wingdings" panose="05000000000000000000" pitchFamily="2" charset="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58761" y="3312483"/>
              <a:ext cx="8753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5"/>
                  </a:solidFill>
                </a:rPr>
                <a:t> HB1152   </a:t>
              </a:r>
              <a:r>
                <a:rPr lang="en-US" b="1" dirty="0" smtClean="0">
                  <a:solidFill>
                    <a:schemeClr val="accent2"/>
                  </a:solidFill>
                </a:rPr>
                <a:t>HB1134  </a:t>
              </a:r>
              <a:r>
                <a:rPr lang="en-US" b="1" dirty="0" smtClean="0">
                  <a:solidFill>
                    <a:srgbClr val="002060"/>
                  </a:solidFill>
                </a:rPr>
                <a:t>HB2180  </a:t>
              </a:r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HB2255</a:t>
              </a:r>
              <a:r>
                <a:rPr lang="en-US" b="1" dirty="0" smtClean="0">
                  <a:solidFill>
                    <a:schemeClr val="accent1"/>
                  </a:solidFill>
                </a:rPr>
                <a:t>   SB5620</a:t>
              </a:r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   </a:t>
              </a:r>
              <a:r>
                <a:rPr lang="en-US" b="1" dirty="0" smtClean="0">
                  <a:solidFill>
                    <a:schemeClr val="accent5">
                      <a:lumMod val="50000"/>
                    </a:schemeClr>
                  </a:solidFill>
                </a:rPr>
                <a:t>SB5048   </a:t>
              </a: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SB6583 </a:t>
              </a:r>
              <a:r>
                <a:rPr lang="en-US" dirty="0" smtClean="0"/>
                <a:t>        </a:t>
              </a:r>
              <a:endParaRPr lang="en-US" dirty="0"/>
            </a:p>
          </p:txBody>
        </p:sp>
      </p:grpSp>
      <p:sp>
        <p:nvSpPr>
          <p:cNvPr id="35" name="Down Arrow 34"/>
          <p:cNvSpPr/>
          <p:nvPr/>
        </p:nvSpPr>
        <p:spPr>
          <a:xfrm>
            <a:off x="5281474" y="1679863"/>
            <a:ext cx="647014" cy="840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5281474" y="4379993"/>
            <a:ext cx="647014" cy="8151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937502" y="122872"/>
            <a:ext cx="72454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9000" spc="1000" dirty="0" smtClean="0">
                <a:solidFill>
                  <a:schemeClr val="accent5"/>
                </a:solidFill>
                <a:latin typeface="Wingdings" panose="05000000000000000000" pitchFamily="2" charset="2"/>
              </a:rPr>
              <a:t>3</a:t>
            </a:r>
            <a:r>
              <a:rPr lang="en-US" sz="9000" spc="1000" dirty="0" smtClean="0">
                <a:solidFill>
                  <a:schemeClr val="accent2"/>
                </a:solidFill>
                <a:latin typeface="Wingdings" panose="05000000000000000000" pitchFamily="2" charset="2"/>
              </a:rPr>
              <a:t>3</a:t>
            </a:r>
            <a:r>
              <a:rPr lang="en-US" sz="9000" spc="1000" dirty="0" smtClean="0">
                <a:solidFill>
                  <a:srgbClr val="002060"/>
                </a:solidFill>
                <a:latin typeface="Wingdings" panose="05000000000000000000" pitchFamily="2" charset="2"/>
              </a:rPr>
              <a:t>3</a:t>
            </a:r>
            <a:r>
              <a:rPr lang="en-US" sz="9000" spc="1000" dirty="0" smtClean="0">
                <a:solidFill>
                  <a:schemeClr val="accent4">
                    <a:lumMod val="75000"/>
                  </a:schemeClr>
                </a:solidFill>
                <a:latin typeface="Wingdings" panose="05000000000000000000" pitchFamily="2" charset="2"/>
              </a:rPr>
              <a:t>3</a:t>
            </a:r>
            <a:r>
              <a:rPr lang="en-US" sz="9000" spc="1000" dirty="0" smtClean="0">
                <a:solidFill>
                  <a:schemeClr val="accent1"/>
                </a:solidFill>
                <a:latin typeface="Wingdings" panose="05000000000000000000" pitchFamily="2" charset="2"/>
              </a:rPr>
              <a:t>3</a:t>
            </a:r>
            <a:r>
              <a:rPr lang="en-US" sz="9000" spc="1000" dirty="0" smtClean="0">
                <a:solidFill>
                  <a:schemeClr val="accent5">
                    <a:lumMod val="50000"/>
                  </a:schemeClr>
                </a:solidFill>
                <a:latin typeface="Wingdings" panose="05000000000000000000" pitchFamily="2" charset="2"/>
              </a:rPr>
              <a:t>3</a:t>
            </a:r>
            <a:r>
              <a:rPr lang="en-US" sz="9000" spc="1000" dirty="0" smtClean="0">
                <a:solidFill>
                  <a:schemeClr val="accent1">
                    <a:lumMod val="50000"/>
                  </a:schemeClr>
                </a:solidFill>
                <a:latin typeface="Wingdings" panose="05000000000000000000" pitchFamily="2" charset="2"/>
              </a:rPr>
              <a:t>3</a:t>
            </a:r>
            <a:endParaRPr lang="en-US" sz="9000" spc="1000" dirty="0">
              <a:solidFill>
                <a:schemeClr val="accent1">
                  <a:lumMod val="50000"/>
                </a:schemeClr>
              </a:solidFill>
              <a:latin typeface="Wingdings" panose="05000000000000000000" pitchFamily="2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43200" y="647700"/>
            <a:ext cx="6096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3"/>
                </a:solidFill>
              </a:rPr>
              <a:t>H</a:t>
            </a:r>
            <a:endParaRPr lang="en-US" sz="3600" b="1" dirty="0">
              <a:solidFill>
                <a:schemeClr val="accent3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85247" y="647700"/>
            <a:ext cx="6096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627118" y="638175"/>
            <a:ext cx="6096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569750" y="647700"/>
            <a:ext cx="6096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77988" y="647700"/>
            <a:ext cx="609600" cy="838200"/>
          </a:xfrm>
          <a:prstGeom prst="rect">
            <a:avLst/>
          </a:prstGeom>
          <a:solidFill>
            <a:srgbClr val="FCAAC1"/>
          </a:solidFill>
          <a:ln>
            <a:solidFill>
              <a:srgbClr val="FA6E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391400" y="638175"/>
            <a:ext cx="609600" cy="838200"/>
          </a:xfrm>
          <a:prstGeom prst="rect">
            <a:avLst/>
          </a:prstGeom>
          <a:solidFill>
            <a:srgbClr val="FCAAC1"/>
          </a:solidFill>
          <a:ln>
            <a:solidFill>
              <a:srgbClr val="FA6E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34223" y="647700"/>
            <a:ext cx="609600" cy="838200"/>
          </a:xfrm>
          <a:prstGeom prst="rect">
            <a:avLst/>
          </a:prstGeom>
          <a:solidFill>
            <a:srgbClr val="FCAAC1"/>
          </a:solidFill>
          <a:ln>
            <a:solidFill>
              <a:srgbClr val="FA6E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21336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</a:p>
          <a:p>
            <a:r>
              <a:rPr lang="en-US" sz="2100" spc="-25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INTRODUCTION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first reading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committee assignment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603784" y="649889"/>
            <a:ext cx="4180713" cy="1237520"/>
            <a:chOff x="2481641" y="1270311"/>
            <a:chExt cx="4180713" cy="1237520"/>
          </a:xfrm>
        </p:grpSpPr>
        <p:sp>
          <p:nvSpPr>
            <p:cNvPr id="14" name="Rectangle 13"/>
            <p:cNvSpPr/>
            <p:nvPr/>
          </p:nvSpPr>
          <p:spPr>
            <a:xfrm>
              <a:off x="2481641" y="2083641"/>
              <a:ext cx="4180713" cy="42419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 rot="6099779">
              <a:off x="4187337" y="660903"/>
              <a:ext cx="884817" cy="2103634"/>
              <a:chOff x="-1383131" y="4301125"/>
              <a:chExt cx="884817" cy="2103634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16" name="Group 15"/>
              <p:cNvGrpSpPr/>
              <p:nvPr/>
            </p:nvGrpSpPr>
            <p:grpSpPr>
              <a:xfrm>
                <a:off x="-1383131" y="4301125"/>
                <a:ext cx="884817" cy="2103634"/>
                <a:chOff x="-1383131" y="4301125"/>
                <a:chExt cx="884817" cy="2103634"/>
              </a:xfrm>
              <a:grpFill/>
            </p:grpSpPr>
            <p:sp>
              <p:nvSpPr>
                <p:cNvPr id="19" name="Snip Same Side Corner Rectangle 18"/>
                <p:cNvSpPr/>
                <p:nvPr/>
              </p:nvSpPr>
              <p:spPr>
                <a:xfrm>
                  <a:off x="-1074849" y="4301125"/>
                  <a:ext cx="268251" cy="1556143"/>
                </a:xfrm>
                <a:prstGeom prst="snip2SameRect">
                  <a:avLst/>
                </a:prstGeom>
                <a:grp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-1383131" y="5834246"/>
                  <a:ext cx="884817" cy="570513"/>
                </a:xfrm>
                <a:prstGeom prst="roundRect">
                  <a:avLst/>
                </a:prstGeom>
                <a:grp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Rounded Rectangle 16"/>
              <p:cNvSpPr/>
              <p:nvPr/>
            </p:nvSpPr>
            <p:spPr>
              <a:xfrm>
                <a:off x="-1383131" y="5834246"/>
                <a:ext cx="154141" cy="570513"/>
              </a:xfrm>
              <a:prstGeom prst="roundRect">
                <a:avLst/>
              </a:prstGeom>
              <a:grp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-652456" y="5834246"/>
                <a:ext cx="154142" cy="570513"/>
              </a:xfrm>
              <a:prstGeom prst="roundRect">
                <a:avLst/>
              </a:prstGeom>
              <a:grp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2250584" y="3921184"/>
            <a:ext cx="1550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House Labor &amp; Workforce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25969" y="4538158"/>
            <a:ext cx="1650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House Education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23386" y="5152290"/>
            <a:ext cx="2057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House Tech. </a:t>
            </a:r>
          </a:p>
          <a:p>
            <a:pPr algn="ct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&amp; Econ. Dev. 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07780" y="5172079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Senate Agriculture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67349" y="5720727"/>
            <a:ext cx="1675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House Transportation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45278" y="456751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Senate Law &amp; Justice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86080" y="3990493"/>
            <a:ext cx="195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Senate Higher Education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133600" y="2356614"/>
            <a:ext cx="7010400" cy="1403682"/>
            <a:chOff x="1054305" y="3312483"/>
            <a:chExt cx="9857263" cy="1403682"/>
          </a:xfrm>
        </p:grpSpPr>
        <p:sp>
          <p:nvSpPr>
            <p:cNvPr id="34" name="TextBox 33"/>
            <p:cNvSpPr txBox="1"/>
            <p:nvPr/>
          </p:nvSpPr>
          <p:spPr>
            <a:xfrm>
              <a:off x="1054305" y="3392726"/>
              <a:ext cx="985726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just"/>
              <a:r>
                <a:rPr lang="en-US" sz="8000" b="1" spc="1000" dirty="0" smtClean="0">
                  <a:solidFill>
                    <a:schemeClr val="accent5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2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rgbClr val="002060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4">
                      <a:lumMod val="75000"/>
                    </a:schemeClr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1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5">
                      <a:lumMod val="50000"/>
                    </a:schemeClr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1">
                      <a:lumMod val="50000"/>
                    </a:schemeClr>
                  </a:solidFill>
                  <a:latin typeface="Wingdings" panose="05000000000000000000" pitchFamily="2" charset="2"/>
                </a:rPr>
                <a:t>3</a:t>
              </a:r>
              <a:endParaRPr lang="en-US" sz="8000" b="1" spc="1000" dirty="0">
                <a:solidFill>
                  <a:schemeClr val="accent1">
                    <a:lumMod val="50000"/>
                  </a:schemeClr>
                </a:solidFill>
                <a:latin typeface="Wingdings" panose="05000000000000000000" pitchFamily="2" charset="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58761" y="3312483"/>
              <a:ext cx="8753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5"/>
                  </a:solidFill>
                </a:rPr>
                <a:t> HB1152   </a:t>
              </a:r>
              <a:r>
                <a:rPr lang="en-US" b="1" dirty="0" smtClean="0">
                  <a:solidFill>
                    <a:schemeClr val="accent2"/>
                  </a:solidFill>
                </a:rPr>
                <a:t>HB1134  </a:t>
              </a:r>
              <a:r>
                <a:rPr lang="en-US" b="1" dirty="0" smtClean="0">
                  <a:solidFill>
                    <a:srgbClr val="002060"/>
                  </a:solidFill>
                </a:rPr>
                <a:t>HB2180  </a:t>
              </a:r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HB2255</a:t>
              </a:r>
              <a:r>
                <a:rPr lang="en-US" b="1" dirty="0" smtClean="0">
                  <a:solidFill>
                    <a:schemeClr val="accent1"/>
                  </a:solidFill>
                </a:rPr>
                <a:t>   SB5620</a:t>
              </a:r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   </a:t>
              </a:r>
              <a:r>
                <a:rPr lang="en-US" b="1" dirty="0" smtClean="0">
                  <a:solidFill>
                    <a:schemeClr val="accent5">
                      <a:lumMod val="50000"/>
                    </a:schemeClr>
                  </a:solidFill>
                </a:rPr>
                <a:t>SB5048   </a:t>
              </a: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SB6583 </a:t>
              </a:r>
              <a:r>
                <a:rPr lang="en-US" dirty="0" smtClean="0"/>
                <a:t>        </a:t>
              </a:r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876040" y="3581402"/>
            <a:ext cx="5364496" cy="2116422"/>
            <a:chOff x="2876040" y="3505199"/>
            <a:chExt cx="5364496" cy="2732065"/>
          </a:xfrm>
        </p:grpSpPr>
        <p:sp>
          <p:nvSpPr>
            <p:cNvPr id="43" name="Down Arrow 42"/>
            <p:cNvSpPr/>
            <p:nvPr/>
          </p:nvSpPr>
          <p:spPr>
            <a:xfrm>
              <a:off x="2876040" y="3505200"/>
              <a:ext cx="299858" cy="533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Down Arrow 43"/>
            <p:cNvSpPr/>
            <p:nvPr/>
          </p:nvSpPr>
          <p:spPr>
            <a:xfrm>
              <a:off x="7940678" y="3505200"/>
              <a:ext cx="299858" cy="533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Down Arrow 44"/>
            <p:cNvSpPr/>
            <p:nvPr/>
          </p:nvSpPr>
          <p:spPr>
            <a:xfrm>
              <a:off x="7090312" y="3505748"/>
              <a:ext cx="299858" cy="117973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Down Arrow 45"/>
            <p:cNvSpPr/>
            <p:nvPr/>
          </p:nvSpPr>
          <p:spPr>
            <a:xfrm>
              <a:off x="4602361" y="3505747"/>
              <a:ext cx="322084" cy="20528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Down Arrow 46"/>
            <p:cNvSpPr/>
            <p:nvPr/>
          </p:nvSpPr>
          <p:spPr>
            <a:xfrm>
              <a:off x="6292683" y="3505199"/>
              <a:ext cx="322084" cy="20528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Down Arrow 47"/>
            <p:cNvSpPr/>
            <p:nvPr/>
          </p:nvSpPr>
          <p:spPr>
            <a:xfrm>
              <a:off x="3723386" y="3505748"/>
              <a:ext cx="299858" cy="117973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Down Arrow 48"/>
            <p:cNvSpPr/>
            <p:nvPr/>
          </p:nvSpPr>
          <p:spPr>
            <a:xfrm>
              <a:off x="5455051" y="3505748"/>
              <a:ext cx="320328" cy="273151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50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336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2133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en-US" sz="96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en-US" sz="3600" spc="5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POLICY</a:t>
            </a:r>
          </a:p>
          <a:p>
            <a:pPr algn="just"/>
            <a:r>
              <a:rPr lang="en-US" sz="2200" spc="5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COMMITTEE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hearing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testimony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amendments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oting</a:t>
            </a:r>
          </a:p>
          <a:p>
            <a:pPr algn="r"/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42134" y="418854"/>
            <a:ext cx="6251883" cy="2615905"/>
            <a:chOff x="925909" y="756200"/>
            <a:chExt cx="6934200" cy="2901399"/>
          </a:xfrm>
        </p:grpSpPr>
        <p:grpSp>
          <p:nvGrpSpPr>
            <p:cNvPr id="6" name="Group 5"/>
            <p:cNvGrpSpPr/>
            <p:nvPr/>
          </p:nvGrpSpPr>
          <p:grpSpPr>
            <a:xfrm>
              <a:off x="4038167" y="756200"/>
              <a:ext cx="709684" cy="1320800"/>
              <a:chOff x="1143000" y="3175000"/>
              <a:chExt cx="914400" cy="1701800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28" name="Round Same Side Corner Rectangle 27"/>
              <p:cNvSpPr/>
              <p:nvPr/>
            </p:nvSpPr>
            <p:spPr>
              <a:xfrm>
                <a:off x="1143000" y="4038600"/>
                <a:ext cx="914400" cy="838200"/>
              </a:xfrm>
              <a:prstGeom prst="round2Same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219200" y="3175000"/>
                <a:ext cx="762000" cy="76200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098507" y="957305"/>
              <a:ext cx="2591501" cy="1506519"/>
              <a:chOff x="1098507" y="957305"/>
              <a:chExt cx="2591501" cy="1506519"/>
            </a:xfrm>
            <a:solidFill>
              <a:schemeClr val="accent2"/>
            </a:solidFill>
          </p:grpSpPr>
          <p:grpSp>
            <p:nvGrpSpPr>
              <p:cNvPr id="19" name="Group 18"/>
              <p:cNvGrpSpPr/>
              <p:nvPr/>
            </p:nvGrpSpPr>
            <p:grpSpPr>
              <a:xfrm rot="20740993">
                <a:off x="1098507" y="1296920"/>
                <a:ext cx="626994" cy="1166904"/>
                <a:chOff x="1143000" y="3175000"/>
                <a:chExt cx="914400" cy="1701800"/>
              </a:xfrm>
              <a:grpFill/>
            </p:grpSpPr>
            <p:sp>
              <p:nvSpPr>
                <p:cNvPr id="26" name="Round Same Side Corner Rectangle 25"/>
                <p:cNvSpPr/>
                <p:nvPr/>
              </p:nvSpPr>
              <p:spPr>
                <a:xfrm>
                  <a:off x="1143000" y="4038600"/>
                  <a:ext cx="914400" cy="838200"/>
                </a:xfrm>
                <a:prstGeom prst="round2SameRect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1219200" y="3175000"/>
                  <a:ext cx="762000" cy="7620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 rot="21155728">
                <a:off x="2078097" y="1050193"/>
                <a:ext cx="626994" cy="1166904"/>
                <a:chOff x="1143000" y="3175000"/>
                <a:chExt cx="914400" cy="1701800"/>
              </a:xfrm>
              <a:grpFill/>
            </p:grpSpPr>
            <p:sp>
              <p:nvSpPr>
                <p:cNvPr id="24" name="Round Same Side Corner Rectangle 23"/>
                <p:cNvSpPr/>
                <p:nvPr/>
              </p:nvSpPr>
              <p:spPr>
                <a:xfrm>
                  <a:off x="1143000" y="4038600"/>
                  <a:ext cx="914400" cy="838200"/>
                </a:xfrm>
                <a:prstGeom prst="round2SameRect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1219200" y="3175000"/>
                  <a:ext cx="762000" cy="7620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 rot="21279705">
                <a:off x="3063014" y="957305"/>
                <a:ext cx="626994" cy="1166904"/>
                <a:chOff x="1143000" y="3175000"/>
                <a:chExt cx="914400" cy="1701800"/>
              </a:xfrm>
              <a:grpFill/>
            </p:grpSpPr>
            <p:sp>
              <p:nvSpPr>
                <p:cNvPr id="22" name="Round Same Side Corner Rectangle 21"/>
                <p:cNvSpPr/>
                <p:nvPr/>
              </p:nvSpPr>
              <p:spPr>
                <a:xfrm>
                  <a:off x="1143000" y="4038600"/>
                  <a:ext cx="914400" cy="838200"/>
                </a:xfrm>
                <a:prstGeom prst="round2SameRect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1219200" y="3175000"/>
                  <a:ext cx="762000" cy="7620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 flipH="1">
              <a:off x="5105400" y="977041"/>
              <a:ext cx="2520558" cy="1506519"/>
              <a:chOff x="1098507" y="957305"/>
              <a:chExt cx="2591501" cy="1506519"/>
            </a:xfrm>
            <a:solidFill>
              <a:schemeClr val="accent5"/>
            </a:solidFill>
          </p:grpSpPr>
          <p:grpSp>
            <p:nvGrpSpPr>
              <p:cNvPr id="10" name="Group 9"/>
              <p:cNvGrpSpPr/>
              <p:nvPr/>
            </p:nvGrpSpPr>
            <p:grpSpPr>
              <a:xfrm rot="20740993">
                <a:off x="1098507" y="1296920"/>
                <a:ext cx="626994" cy="1166904"/>
                <a:chOff x="1143000" y="3175000"/>
                <a:chExt cx="914400" cy="1701800"/>
              </a:xfrm>
              <a:grpFill/>
            </p:grpSpPr>
            <p:sp>
              <p:nvSpPr>
                <p:cNvPr id="17" name="Round Same Side Corner Rectangle 16"/>
                <p:cNvSpPr/>
                <p:nvPr/>
              </p:nvSpPr>
              <p:spPr>
                <a:xfrm>
                  <a:off x="1143000" y="4038600"/>
                  <a:ext cx="914400" cy="838200"/>
                </a:xfrm>
                <a:prstGeom prst="round2SameRect">
                  <a:avLst/>
                </a:prstGeom>
                <a:grpFill/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1219200" y="3175000"/>
                  <a:ext cx="762000" cy="762000"/>
                </a:xfrm>
                <a:prstGeom prst="ellipse">
                  <a:avLst/>
                </a:prstGeom>
                <a:grpFill/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 rot="21155728">
                <a:off x="2078097" y="1050193"/>
                <a:ext cx="626994" cy="1166904"/>
                <a:chOff x="1143000" y="3175000"/>
                <a:chExt cx="914400" cy="1701800"/>
              </a:xfrm>
              <a:grpFill/>
            </p:grpSpPr>
            <p:sp>
              <p:nvSpPr>
                <p:cNvPr id="15" name="Round Same Side Corner Rectangle 14"/>
                <p:cNvSpPr/>
                <p:nvPr/>
              </p:nvSpPr>
              <p:spPr>
                <a:xfrm>
                  <a:off x="1143000" y="4038600"/>
                  <a:ext cx="914400" cy="838200"/>
                </a:xfrm>
                <a:prstGeom prst="round2SameRect">
                  <a:avLst/>
                </a:prstGeom>
                <a:grpFill/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219200" y="3175000"/>
                  <a:ext cx="762000" cy="762000"/>
                </a:xfrm>
                <a:prstGeom prst="ellipse">
                  <a:avLst/>
                </a:prstGeom>
                <a:grpFill/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 rot="21279705">
                <a:off x="3063014" y="957305"/>
                <a:ext cx="626994" cy="1166904"/>
                <a:chOff x="1143000" y="3175000"/>
                <a:chExt cx="914400" cy="1701800"/>
              </a:xfrm>
              <a:grpFill/>
            </p:grpSpPr>
            <p:sp>
              <p:nvSpPr>
                <p:cNvPr id="13" name="Round Same Side Corner Rectangle 12"/>
                <p:cNvSpPr/>
                <p:nvPr/>
              </p:nvSpPr>
              <p:spPr>
                <a:xfrm>
                  <a:off x="1143000" y="4038600"/>
                  <a:ext cx="914400" cy="838200"/>
                </a:xfrm>
                <a:prstGeom prst="round2SameRect">
                  <a:avLst/>
                </a:prstGeom>
                <a:grpFill/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1219200" y="3175000"/>
                  <a:ext cx="762000" cy="762000"/>
                </a:xfrm>
                <a:prstGeom prst="ellipse">
                  <a:avLst/>
                </a:prstGeom>
                <a:grpFill/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" name="Block Arc 8"/>
            <p:cNvSpPr/>
            <p:nvPr/>
          </p:nvSpPr>
          <p:spPr>
            <a:xfrm>
              <a:off x="925909" y="1947492"/>
              <a:ext cx="6934200" cy="1710107"/>
            </a:xfrm>
            <a:prstGeom prst="blockArc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133600" y="2356614"/>
            <a:ext cx="7010400" cy="1403682"/>
            <a:chOff x="1054305" y="3312483"/>
            <a:chExt cx="9857263" cy="1403682"/>
          </a:xfrm>
        </p:grpSpPr>
        <p:sp>
          <p:nvSpPr>
            <p:cNvPr id="42" name="TextBox 41"/>
            <p:cNvSpPr txBox="1"/>
            <p:nvPr/>
          </p:nvSpPr>
          <p:spPr>
            <a:xfrm>
              <a:off x="1054305" y="3392726"/>
              <a:ext cx="985726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just"/>
              <a:r>
                <a:rPr lang="en-US" sz="8000" b="1" spc="1000" dirty="0" smtClean="0">
                  <a:solidFill>
                    <a:schemeClr val="accent5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2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rgbClr val="002060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4">
                      <a:lumMod val="75000"/>
                    </a:schemeClr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1"/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5">
                      <a:lumMod val="50000"/>
                    </a:schemeClr>
                  </a:solidFill>
                  <a:latin typeface="Wingdings" panose="05000000000000000000" pitchFamily="2" charset="2"/>
                </a:rPr>
                <a:t>3</a:t>
              </a:r>
              <a:r>
                <a:rPr lang="en-US" sz="8000" b="1" spc="1000" dirty="0" smtClean="0">
                  <a:solidFill>
                    <a:schemeClr val="accent1">
                      <a:lumMod val="50000"/>
                    </a:schemeClr>
                  </a:solidFill>
                  <a:latin typeface="Wingdings" panose="05000000000000000000" pitchFamily="2" charset="2"/>
                </a:rPr>
                <a:t>3</a:t>
              </a:r>
              <a:endParaRPr lang="en-US" sz="8000" b="1" spc="1000" dirty="0">
                <a:solidFill>
                  <a:schemeClr val="accent1">
                    <a:lumMod val="50000"/>
                  </a:schemeClr>
                </a:solidFill>
                <a:latin typeface="Wingdings" panose="05000000000000000000" pitchFamily="2" charset="2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58761" y="3312483"/>
              <a:ext cx="8753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5"/>
                  </a:solidFill>
                </a:rPr>
                <a:t> HB1152   </a:t>
              </a:r>
              <a:r>
                <a:rPr lang="en-US" b="1" dirty="0" smtClean="0">
                  <a:solidFill>
                    <a:schemeClr val="accent2"/>
                  </a:solidFill>
                </a:rPr>
                <a:t>HB1134  </a:t>
              </a:r>
              <a:r>
                <a:rPr lang="en-US" b="1" dirty="0" smtClean="0">
                  <a:solidFill>
                    <a:srgbClr val="002060"/>
                  </a:solidFill>
                </a:rPr>
                <a:t>HB2180  </a:t>
              </a:r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HB2255 </a:t>
              </a:r>
              <a:r>
                <a:rPr lang="en-US" b="1" dirty="0" smtClean="0">
                  <a:solidFill>
                    <a:schemeClr val="accent1"/>
                  </a:solidFill>
                </a:rPr>
                <a:t>  SB5620 </a:t>
              </a:r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  </a:t>
              </a:r>
              <a:r>
                <a:rPr lang="en-US" b="1" dirty="0" smtClean="0">
                  <a:solidFill>
                    <a:schemeClr val="accent5">
                      <a:lumMod val="50000"/>
                    </a:schemeClr>
                  </a:solidFill>
                </a:rPr>
                <a:t>SB5048   </a:t>
              </a: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SB6583 </a:t>
              </a:r>
              <a:r>
                <a:rPr lang="en-US" dirty="0" smtClean="0"/>
                <a:t>        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876040" y="3581401"/>
            <a:ext cx="4514130" cy="1758644"/>
            <a:chOff x="2876040" y="3505200"/>
            <a:chExt cx="4514130" cy="1812651"/>
          </a:xfrm>
        </p:grpSpPr>
        <p:sp>
          <p:nvSpPr>
            <p:cNvPr id="45" name="Down Arrow 44"/>
            <p:cNvSpPr/>
            <p:nvPr/>
          </p:nvSpPr>
          <p:spPr>
            <a:xfrm>
              <a:off x="2876040" y="3505200"/>
              <a:ext cx="299858" cy="104761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Down Arrow 46"/>
            <p:cNvSpPr/>
            <p:nvPr/>
          </p:nvSpPr>
          <p:spPr>
            <a:xfrm>
              <a:off x="7090312" y="3505748"/>
              <a:ext cx="299858" cy="179192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Down Arrow 49"/>
            <p:cNvSpPr/>
            <p:nvPr/>
          </p:nvSpPr>
          <p:spPr>
            <a:xfrm>
              <a:off x="3723386" y="3505748"/>
              <a:ext cx="299858" cy="181210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Down Arrow 50"/>
            <p:cNvSpPr/>
            <p:nvPr/>
          </p:nvSpPr>
          <p:spPr>
            <a:xfrm>
              <a:off x="5455051" y="3505748"/>
              <a:ext cx="299858" cy="181210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348705" y="4631134"/>
            <a:ext cx="13611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Passed, referred to appropriations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99261" y="4598650"/>
            <a:ext cx="150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Heard, not voted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05434" y="5346834"/>
            <a:ext cx="1199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Passed, referred to Rules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72845" y="4597802"/>
            <a:ext cx="133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Not heard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69161" y="4597801"/>
            <a:ext cx="1442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Not heard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" name="&quot;No&quot; Symbol 1"/>
          <p:cNvSpPr/>
          <p:nvPr/>
        </p:nvSpPr>
        <p:spPr>
          <a:xfrm>
            <a:off x="6134637" y="3760296"/>
            <a:ext cx="615950" cy="593114"/>
          </a:xfrm>
          <a:prstGeom prst="noSmoking">
            <a:avLst/>
          </a:prstGeom>
          <a:solidFill>
            <a:srgbClr val="C00000">
              <a:alpha val="5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&quot;No&quot; Symbol 64"/>
          <p:cNvSpPr/>
          <p:nvPr/>
        </p:nvSpPr>
        <p:spPr>
          <a:xfrm>
            <a:off x="4444315" y="3760296"/>
            <a:ext cx="615950" cy="593114"/>
          </a:xfrm>
          <a:prstGeom prst="noSmoking">
            <a:avLst/>
          </a:prstGeom>
          <a:solidFill>
            <a:srgbClr val="C00000">
              <a:alpha val="5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&quot;No&quot; Symbol 66"/>
          <p:cNvSpPr/>
          <p:nvPr/>
        </p:nvSpPr>
        <p:spPr>
          <a:xfrm>
            <a:off x="7791631" y="3760296"/>
            <a:ext cx="615950" cy="593114"/>
          </a:xfrm>
          <a:prstGeom prst="noSmoking">
            <a:avLst/>
          </a:prstGeom>
          <a:solidFill>
            <a:srgbClr val="C00000">
              <a:alpha val="5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92722" y="5369798"/>
            <a:ext cx="13611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Passed, referred to appropriations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60444" y="5348818"/>
            <a:ext cx="13611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Passed, referred to appropriations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DC885B162E548B3F450298697FD19" ma:contentTypeVersion="1" ma:contentTypeDescription="Create a new document." ma:contentTypeScope="" ma:versionID="c92fad9efc2da8a439d9b2e3935b6c8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0E8E163-2528-4458-B86C-C458448DA813}"/>
</file>

<file path=customXml/itemProps2.xml><?xml version="1.0" encoding="utf-8"?>
<ds:datastoreItem xmlns:ds="http://schemas.openxmlformats.org/officeDocument/2006/customXml" ds:itemID="{E89DCE6A-0D76-4928-B3FB-5E68D8AD3DEF}"/>
</file>

<file path=customXml/itemProps3.xml><?xml version="1.0" encoding="utf-8"?>
<ds:datastoreItem xmlns:ds="http://schemas.openxmlformats.org/officeDocument/2006/customXml" ds:itemID="{D180B8FF-AAB9-4D9A-84FD-869EC3C7AC4E}"/>
</file>

<file path=docProps/app.xml><?xml version="1.0" encoding="utf-8"?>
<Properties xmlns="http://schemas.openxmlformats.org/officeDocument/2006/extended-properties" xmlns:vt="http://schemas.openxmlformats.org/officeDocument/2006/docPropsVTypes">
  <TotalTime>7150</TotalTime>
  <Words>428</Words>
  <Application>Microsoft Office PowerPoint</Application>
  <PresentationFormat>On-screen Show (4:3)</PresentationFormat>
  <Paragraphs>247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Aharoni</vt:lpstr>
      <vt:lpstr>Arial</vt:lpstr>
      <vt:lpstr>Arial Black</vt:lpstr>
      <vt:lpstr>Calibri</vt:lpstr>
      <vt:lpstr>Wingdings</vt:lpstr>
      <vt:lpstr>Office Theme</vt:lpstr>
      <vt:lpstr>PowerPoint Presentation</vt:lpstr>
      <vt:lpstr>PowerPoint Presentation</vt:lpstr>
      <vt:lpstr>BILL OUTCOMES 2013-2014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Washington State Legislature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BILLS BECOME LAW</dc:title>
  <dc:creator>Emily McCartan</dc:creator>
  <cp:lastModifiedBy>McCartan, Emily</cp:lastModifiedBy>
  <cp:revision>223</cp:revision>
  <dcterms:created xsi:type="dcterms:W3CDTF">2014-06-13T22:47:31Z</dcterms:created>
  <dcterms:modified xsi:type="dcterms:W3CDTF">2015-06-25T23:27:36Z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0x010100358DC885B162E548B3F450298697FD19</vt:lpwstr>
  </property>
</Properties>
</file>